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 id="2147483650" r:id="rId3"/>
    <p:sldMasterId id="2147483653" r:id="rId4"/>
  </p:sldMasterIdLst>
  <p:notesMasterIdLst>
    <p:notesMasterId r:id="rId42"/>
  </p:notesMasterIdLst>
  <p:handoutMasterIdLst>
    <p:handoutMasterId r:id="rId43"/>
  </p:handoutMasterIdLst>
  <p:sldIdLst>
    <p:sldId id="513" r:id="rId5"/>
    <p:sldId id="515" r:id="rId6"/>
    <p:sldId id="521" r:id="rId7"/>
    <p:sldId id="524" r:id="rId8"/>
    <p:sldId id="559" r:id="rId9"/>
    <p:sldId id="537" r:id="rId10"/>
    <p:sldId id="552" r:id="rId11"/>
    <p:sldId id="556" r:id="rId12"/>
    <p:sldId id="541" r:id="rId13"/>
    <p:sldId id="542" r:id="rId14"/>
    <p:sldId id="557" r:id="rId15"/>
    <p:sldId id="560" r:id="rId16"/>
    <p:sldId id="526" r:id="rId17"/>
    <p:sldId id="561" r:id="rId18"/>
    <p:sldId id="527" r:id="rId19"/>
    <p:sldId id="573" r:id="rId20"/>
    <p:sldId id="562" r:id="rId21"/>
    <p:sldId id="528" r:id="rId22"/>
    <p:sldId id="532" r:id="rId23"/>
    <p:sldId id="566" r:id="rId24"/>
    <p:sldId id="546" r:id="rId25"/>
    <p:sldId id="531" r:id="rId26"/>
    <p:sldId id="564" r:id="rId27"/>
    <p:sldId id="568" r:id="rId28"/>
    <p:sldId id="550" r:id="rId29"/>
    <p:sldId id="551" r:id="rId30"/>
    <p:sldId id="558" r:id="rId31"/>
    <p:sldId id="569" r:id="rId32"/>
    <p:sldId id="533" r:id="rId33"/>
    <p:sldId id="570" r:id="rId34"/>
    <p:sldId id="571" r:id="rId35"/>
    <p:sldId id="572" r:id="rId36"/>
    <p:sldId id="575" r:id="rId37"/>
    <p:sldId id="576" r:id="rId38"/>
    <p:sldId id="516" r:id="rId39"/>
    <p:sldId id="577" r:id="rId40"/>
    <p:sldId id="554" r:id="rId41"/>
  </p:sldIdLst>
  <p:sldSz cx="9144000" cy="6858000" type="screen4x3"/>
  <p:notesSz cx="7023100" cy="9309100"/>
  <p:embeddedFontLst>
    <p:embeddedFont>
      <p:font typeface="Calibri Light" panose="020F0302020204030204" pitchFamily="34" charset="0"/>
      <p:regular r:id="rId44"/>
      <p:italic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9">
          <p15:clr>
            <a:srgbClr val="A4A3A4"/>
          </p15:clr>
        </p15:guide>
        <p15:guide id="2" orient="horz" pos="3648" userDrawn="1">
          <p15:clr>
            <a:srgbClr val="A4A3A4"/>
          </p15:clr>
        </p15:guide>
        <p15:guide id="3" orient="horz" pos="4152" userDrawn="1">
          <p15:clr>
            <a:srgbClr val="A4A3A4"/>
          </p15:clr>
        </p15:guide>
        <p15:guide id="4" orient="horz" pos="1152" userDrawn="1">
          <p15:clr>
            <a:srgbClr val="A4A3A4"/>
          </p15:clr>
        </p15:guide>
        <p15:guide id="5" orient="horz" pos="3480" userDrawn="1">
          <p15:clr>
            <a:srgbClr val="A4A3A4"/>
          </p15:clr>
        </p15:guide>
        <p15:guide id="6" pos="1656" userDrawn="1">
          <p15:clr>
            <a:srgbClr val="A4A3A4"/>
          </p15:clr>
        </p15:guide>
        <p15:guide id="7" pos="2064" userDrawn="1">
          <p15:clr>
            <a:srgbClr val="A4A3A4"/>
          </p15:clr>
        </p15:guide>
        <p15:guide id="8" pos="2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Hagan"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5CDDC"/>
    <a:srgbClr val="EBE8EE"/>
    <a:srgbClr val="70AD47"/>
    <a:srgbClr val="FBE5D6"/>
    <a:srgbClr val="ED7D31"/>
    <a:srgbClr val="E2F0D9"/>
    <a:srgbClr val="CCCCFF"/>
    <a:srgbClr val="7030A0"/>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8" autoAdjust="0"/>
    <p:restoredTop sz="94434" autoAdjust="0"/>
  </p:normalViewPr>
  <p:slideViewPr>
    <p:cSldViewPr snapToGrid="0">
      <p:cViewPr varScale="1">
        <p:scale>
          <a:sx n="105" d="100"/>
          <a:sy n="105" d="100"/>
        </p:scale>
        <p:origin x="1338" y="72"/>
      </p:cViewPr>
      <p:guideLst>
        <p:guide orient="horz" pos="659"/>
        <p:guide orient="horz" pos="3648"/>
        <p:guide orient="horz" pos="4152"/>
        <p:guide orient="horz" pos="1152"/>
        <p:guide orient="horz" pos="3480"/>
        <p:guide pos="1656"/>
        <p:guide pos="2064"/>
        <p:guide pos="288"/>
      </p:guideLst>
    </p:cSldViewPr>
  </p:slideViewPr>
  <p:outlineViewPr>
    <p:cViewPr>
      <p:scale>
        <a:sx n="33" d="100"/>
        <a:sy n="33" d="100"/>
      </p:scale>
      <p:origin x="48" y="11490"/>
    </p:cViewPr>
  </p:outlineViewPr>
  <p:notesTextViewPr>
    <p:cViewPr>
      <p:scale>
        <a:sx n="1" d="1"/>
        <a:sy n="1" d="1"/>
      </p:scale>
      <p:origin x="0" y="0"/>
    </p:cViewPr>
  </p:notesText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D20BE-6FC8-4299-BDA8-F0454B3E6CC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255D7F6-8CDA-4E45-955C-98AE571AAABB}">
      <dgm:prSet/>
      <dgm:spPr/>
      <dgm:t>
        <a:bodyPr/>
        <a:lstStyle/>
        <a:p>
          <a:pPr rtl="0"/>
          <a:r>
            <a:rPr lang="en-US" dirty="0" smtClean="0"/>
            <a:t>Care coordination and complex care management</a:t>
          </a:r>
          <a:endParaRPr lang="en-US" dirty="0"/>
        </a:p>
      </dgm:t>
    </dgm:pt>
    <dgm:pt modelId="{12031BEE-2B29-45E6-A3DE-0D12509E2722}" type="parTrans" cxnId="{24C35DCF-BD80-4112-8590-D7F5E0D41674}">
      <dgm:prSet/>
      <dgm:spPr/>
      <dgm:t>
        <a:bodyPr/>
        <a:lstStyle/>
        <a:p>
          <a:endParaRPr lang="en-US"/>
        </a:p>
      </dgm:t>
    </dgm:pt>
    <dgm:pt modelId="{5FB72801-E870-4FF2-B146-B2177488C60E}" type="sibTrans" cxnId="{24C35DCF-BD80-4112-8590-D7F5E0D41674}">
      <dgm:prSet/>
      <dgm:spPr/>
      <dgm:t>
        <a:bodyPr/>
        <a:lstStyle/>
        <a:p>
          <a:endParaRPr lang="en-US"/>
        </a:p>
      </dgm:t>
    </dgm:pt>
    <dgm:pt modelId="{3129ADE0-0D7C-4A69-B1B2-0E793C9F6493}">
      <dgm:prSet/>
      <dgm:spPr/>
      <dgm:t>
        <a:bodyPr/>
        <a:lstStyle/>
        <a:p>
          <a:pPr rtl="0"/>
          <a:r>
            <a:rPr lang="en-US" smtClean="0"/>
            <a:t>Care transitions management </a:t>
          </a:r>
          <a:endParaRPr lang="en-US"/>
        </a:p>
      </dgm:t>
    </dgm:pt>
    <dgm:pt modelId="{88E9612E-C61F-4914-BC3A-BAB5CC08DD12}" type="parTrans" cxnId="{BAB1E011-0F7B-4B1D-AEB0-95A96EA5DEF6}">
      <dgm:prSet/>
      <dgm:spPr/>
      <dgm:t>
        <a:bodyPr/>
        <a:lstStyle/>
        <a:p>
          <a:endParaRPr lang="en-US"/>
        </a:p>
      </dgm:t>
    </dgm:pt>
    <dgm:pt modelId="{089E8145-8F04-4CCF-9669-AE114D83B8CB}" type="sibTrans" cxnId="{BAB1E011-0F7B-4B1D-AEB0-95A96EA5DEF6}">
      <dgm:prSet/>
      <dgm:spPr/>
      <dgm:t>
        <a:bodyPr/>
        <a:lstStyle/>
        <a:p>
          <a:endParaRPr lang="en-US"/>
        </a:p>
      </dgm:t>
    </dgm:pt>
    <dgm:pt modelId="{6EC8FC08-A2A9-4293-A7B2-4DBA837785DB}">
      <dgm:prSet/>
      <dgm:spPr/>
      <dgm:t>
        <a:bodyPr/>
        <a:lstStyle/>
        <a:p>
          <a:pPr rtl="0"/>
          <a:r>
            <a:rPr lang="en-US" dirty="0" smtClean="0"/>
            <a:t>Physician home visiting services </a:t>
          </a:r>
          <a:endParaRPr lang="en-US" dirty="0"/>
        </a:p>
      </dgm:t>
    </dgm:pt>
    <dgm:pt modelId="{EE313FE5-0B60-4294-96E7-4E789CBF4ADF}" type="parTrans" cxnId="{5263B7ED-47B4-4D2E-A810-CBCB3A4293D0}">
      <dgm:prSet/>
      <dgm:spPr/>
      <dgm:t>
        <a:bodyPr/>
        <a:lstStyle/>
        <a:p>
          <a:endParaRPr lang="en-US"/>
        </a:p>
      </dgm:t>
    </dgm:pt>
    <dgm:pt modelId="{FA6C70A7-1F19-406C-B62E-6BCF29028B9C}" type="sibTrans" cxnId="{5263B7ED-47B4-4D2E-A810-CBCB3A4293D0}">
      <dgm:prSet/>
      <dgm:spPr/>
      <dgm:t>
        <a:bodyPr/>
        <a:lstStyle/>
        <a:p>
          <a:endParaRPr lang="en-US"/>
        </a:p>
      </dgm:t>
    </dgm:pt>
    <dgm:pt modelId="{29479BEE-3A17-4458-9AC6-AF1E833A1685}">
      <dgm:prSet/>
      <dgm:spPr/>
      <dgm:t>
        <a:bodyPr/>
        <a:lstStyle/>
        <a:p>
          <a:pPr rtl="0"/>
          <a:r>
            <a:rPr lang="en-US" dirty="0" smtClean="0"/>
            <a:t>In-home wound care </a:t>
          </a:r>
          <a:endParaRPr lang="en-US" dirty="0"/>
        </a:p>
      </dgm:t>
    </dgm:pt>
    <dgm:pt modelId="{E65596F3-6B23-4C68-A2B0-17C022A020F5}" type="parTrans" cxnId="{EA7FDB29-3AA9-4525-BE86-4376DB11879B}">
      <dgm:prSet/>
      <dgm:spPr/>
      <dgm:t>
        <a:bodyPr/>
        <a:lstStyle/>
        <a:p>
          <a:endParaRPr lang="en-US"/>
        </a:p>
      </dgm:t>
    </dgm:pt>
    <dgm:pt modelId="{C4719B1D-1282-4776-9C85-657C88A49DA4}" type="sibTrans" cxnId="{EA7FDB29-3AA9-4525-BE86-4376DB11879B}">
      <dgm:prSet/>
      <dgm:spPr/>
      <dgm:t>
        <a:bodyPr/>
        <a:lstStyle/>
        <a:p>
          <a:endParaRPr lang="en-US"/>
        </a:p>
      </dgm:t>
    </dgm:pt>
    <dgm:pt modelId="{5B97F852-2D5F-4249-9911-C5E278C27C59}">
      <dgm:prSet/>
      <dgm:spPr/>
      <dgm:t>
        <a:bodyPr/>
        <a:lstStyle/>
        <a:p>
          <a:pPr rtl="0"/>
          <a:r>
            <a:rPr lang="en-US" smtClean="0"/>
            <a:t>Disease management services</a:t>
          </a:r>
          <a:endParaRPr lang="en-US"/>
        </a:p>
      </dgm:t>
    </dgm:pt>
    <dgm:pt modelId="{833041C7-98B7-40EA-8BBE-438ED7CD909D}" type="parTrans" cxnId="{191D1B24-7E84-45A4-835F-05B4417049F2}">
      <dgm:prSet/>
      <dgm:spPr/>
      <dgm:t>
        <a:bodyPr/>
        <a:lstStyle/>
        <a:p>
          <a:endParaRPr lang="en-US"/>
        </a:p>
      </dgm:t>
    </dgm:pt>
    <dgm:pt modelId="{CB3DF0EB-722B-48FE-9148-C9D10534024A}" type="sibTrans" cxnId="{191D1B24-7E84-45A4-835F-05B4417049F2}">
      <dgm:prSet/>
      <dgm:spPr/>
      <dgm:t>
        <a:bodyPr/>
        <a:lstStyle/>
        <a:p>
          <a:endParaRPr lang="en-US"/>
        </a:p>
      </dgm:t>
    </dgm:pt>
    <dgm:pt modelId="{F97B7550-6245-444F-ADBF-9F867316C1AF}">
      <dgm:prSet/>
      <dgm:spPr/>
      <dgm:t>
        <a:bodyPr/>
        <a:lstStyle/>
        <a:p>
          <a:pPr rtl="0"/>
          <a:r>
            <a:rPr lang="en-US" smtClean="0"/>
            <a:t>Clinical management in long term care facilities as needed </a:t>
          </a:r>
          <a:endParaRPr lang="en-US"/>
        </a:p>
      </dgm:t>
    </dgm:pt>
    <dgm:pt modelId="{351B501D-1765-4DCE-BD91-2061E88EB41C}" type="parTrans" cxnId="{BC553B0D-44DD-4065-A7E0-4B59BBA19752}">
      <dgm:prSet/>
      <dgm:spPr/>
      <dgm:t>
        <a:bodyPr/>
        <a:lstStyle/>
        <a:p>
          <a:endParaRPr lang="en-US"/>
        </a:p>
      </dgm:t>
    </dgm:pt>
    <dgm:pt modelId="{175AB65C-05C0-4000-B722-DDAE8FBB5455}" type="sibTrans" cxnId="{BC553B0D-44DD-4065-A7E0-4B59BBA19752}">
      <dgm:prSet/>
      <dgm:spPr/>
      <dgm:t>
        <a:bodyPr/>
        <a:lstStyle/>
        <a:p>
          <a:endParaRPr lang="en-US"/>
        </a:p>
      </dgm:t>
    </dgm:pt>
    <dgm:pt modelId="{B3732B1D-6A0B-4A6B-A279-3AC09FE6F1A7}">
      <dgm:prSet/>
      <dgm:spPr/>
      <dgm:t>
        <a:bodyPr/>
        <a:lstStyle/>
        <a:p>
          <a:pPr rtl="0"/>
          <a:r>
            <a:rPr lang="en-US" smtClean="0"/>
            <a:t>Medication Therapy Management and medication reconciliation </a:t>
          </a:r>
          <a:endParaRPr lang="en-US"/>
        </a:p>
      </dgm:t>
    </dgm:pt>
    <dgm:pt modelId="{31EB58E0-4362-4D39-9E84-98FA3316CBD0}" type="parTrans" cxnId="{C2A412C6-ACFF-4A9C-825B-F24478D7B2D7}">
      <dgm:prSet/>
      <dgm:spPr/>
      <dgm:t>
        <a:bodyPr/>
        <a:lstStyle/>
        <a:p>
          <a:endParaRPr lang="en-US"/>
        </a:p>
      </dgm:t>
    </dgm:pt>
    <dgm:pt modelId="{12E44960-46DB-4114-A3DE-0C5F49EAC06D}" type="sibTrans" cxnId="{C2A412C6-ACFF-4A9C-825B-F24478D7B2D7}">
      <dgm:prSet/>
      <dgm:spPr/>
      <dgm:t>
        <a:bodyPr/>
        <a:lstStyle/>
        <a:p>
          <a:endParaRPr lang="en-US"/>
        </a:p>
      </dgm:t>
    </dgm:pt>
    <dgm:pt modelId="{BB21BC53-CE10-4422-84F5-47B5AC45C4AD}">
      <dgm:prSet/>
      <dgm:spPr/>
      <dgm:t>
        <a:bodyPr/>
        <a:lstStyle/>
        <a:p>
          <a:pPr rtl="0"/>
          <a:r>
            <a:rPr lang="en-US" smtClean="0"/>
            <a:t>Medicare and Medicaid benefit and eligibility coordination and advocacy </a:t>
          </a:r>
          <a:endParaRPr lang="en-US"/>
        </a:p>
      </dgm:t>
    </dgm:pt>
    <dgm:pt modelId="{AF0D3CEE-DAB2-43CB-95BF-24B86DA61216}" type="parTrans" cxnId="{77701C7D-B10A-4374-9ED2-FBAE43999445}">
      <dgm:prSet/>
      <dgm:spPr/>
      <dgm:t>
        <a:bodyPr/>
        <a:lstStyle/>
        <a:p>
          <a:endParaRPr lang="en-US"/>
        </a:p>
      </dgm:t>
    </dgm:pt>
    <dgm:pt modelId="{A0620F02-078A-4CD1-9631-5C6DA9AFD96F}" type="sibTrans" cxnId="{77701C7D-B10A-4374-9ED2-FBAE43999445}">
      <dgm:prSet/>
      <dgm:spPr/>
      <dgm:t>
        <a:bodyPr/>
        <a:lstStyle/>
        <a:p>
          <a:endParaRPr lang="en-US"/>
        </a:p>
      </dgm:t>
    </dgm:pt>
    <dgm:pt modelId="{5782B415-3F78-4310-94E7-B7347865E1AC}" type="pres">
      <dgm:prSet presAssocID="{4A9D20BE-6FC8-4299-BDA8-F0454B3E6CC9}" presName="linear" presStyleCnt="0">
        <dgm:presLayoutVars>
          <dgm:animLvl val="lvl"/>
          <dgm:resizeHandles val="exact"/>
        </dgm:presLayoutVars>
      </dgm:prSet>
      <dgm:spPr/>
      <dgm:t>
        <a:bodyPr/>
        <a:lstStyle/>
        <a:p>
          <a:endParaRPr lang="en-US"/>
        </a:p>
      </dgm:t>
    </dgm:pt>
    <dgm:pt modelId="{61BF7525-52DF-45D2-861B-C64D5557A4AF}" type="pres">
      <dgm:prSet presAssocID="{8255D7F6-8CDA-4E45-955C-98AE571AAABB}" presName="parentText" presStyleLbl="node1" presStyleIdx="0" presStyleCnt="8">
        <dgm:presLayoutVars>
          <dgm:chMax val="0"/>
          <dgm:bulletEnabled val="1"/>
        </dgm:presLayoutVars>
      </dgm:prSet>
      <dgm:spPr/>
      <dgm:t>
        <a:bodyPr/>
        <a:lstStyle/>
        <a:p>
          <a:endParaRPr lang="en-US"/>
        </a:p>
      </dgm:t>
    </dgm:pt>
    <dgm:pt modelId="{C84B1BE2-1540-4712-8809-99780F1CC8B1}" type="pres">
      <dgm:prSet presAssocID="{5FB72801-E870-4FF2-B146-B2177488C60E}" presName="spacer" presStyleCnt="0"/>
      <dgm:spPr/>
    </dgm:pt>
    <dgm:pt modelId="{3EC24F2E-C13C-4B90-A535-CE571064ACA2}" type="pres">
      <dgm:prSet presAssocID="{3129ADE0-0D7C-4A69-B1B2-0E793C9F6493}" presName="parentText" presStyleLbl="node1" presStyleIdx="1" presStyleCnt="8">
        <dgm:presLayoutVars>
          <dgm:chMax val="0"/>
          <dgm:bulletEnabled val="1"/>
        </dgm:presLayoutVars>
      </dgm:prSet>
      <dgm:spPr/>
      <dgm:t>
        <a:bodyPr/>
        <a:lstStyle/>
        <a:p>
          <a:endParaRPr lang="en-US"/>
        </a:p>
      </dgm:t>
    </dgm:pt>
    <dgm:pt modelId="{EF310F7A-C01B-44B4-A9DE-68516B606F93}" type="pres">
      <dgm:prSet presAssocID="{089E8145-8F04-4CCF-9669-AE114D83B8CB}" presName="spacer" presStyleCnt="0"/>
      <dgm:spPr/>
    </dgm:pt>
    <dgm:pt modelId="{C0502CD0-BDBC-495B-B4F0-E07DFA1D220D}" type="pres">
      <dgm:prSet presAssocID="{6EC8FC08-A2A9-4293-A7B2-4DBA837785DB}" presName="parentText" presStyleLbl="node1" presStyleIdx="2" presStyleCnt="8">
        <dgm:presLayoutVars>
          <dgm:chMax val="0"/>
          <dgm:bulletEnabled val="1"/>
        </dgm:presLayoutVars>
      </dgm:prSet>
      <dgm:spPr/>
      <dgm:t>
        <a:bodyPr/>
        <a:lstStyle/>
        <a:p>
          <a:endParaRPr lang="en-US"/>
        </a:p>
      </dgm:t>
    </dgm:pt>
    <dgm:pt modelId="{B606C391-20B3-4FBC-9D3C-A0865C0A8AE8}" type="pres">
      <dgm:prSet presAssocID="{FA6C70A7-1F19-406C-B62E-6BCF29028B9C}" presName="spacer" presStyleCnt="0"/>
      <dgm:spPr/>
    </dgm:pt>
    <dgm:pt modelId="{90BB24F0-40AD-47FF-82A4-8924977F28EE}" type="pres">
      <dgm:prSet presAssocID="{29479BEE-3A17-4458-9AC6-AF1E833A1685}" presName="parentText" presStyleLbl="node1" presStyleIdx="3" presStyleCnt="8">
        <dgm:presLayoutVars>
          <dgm:chMax val="0"/>
          <dgm:bulletEnabled val="1"/>
        </dgm:presLayoutVars>
      </dgm:prSet>
      <dgm:spPr/>
      <dgm:t>
        <a:bodyPr/>
        <a:lstStyle/>
        <a:p>
          <a:endParaRPr lang="en-US"/>
        </a:p>
      </dgm:t>
    </dgm:pt>
    <dgm:pt modelId="{D8BE024A-782C-472A-A282-56FC31ECDBA3}" type="pres">
      <dgm:prSet presAssocID="{C4719B1D-1282-4776-9C85-657C88A49DA4}" presName="spacer" presStyleCnt="0"/>
      <dgm:spPr/>
    </dgm:pt>
    <dgm:pt modelId="{CCE2DADB-BCEB-4C8B-9AB5-656D0D9C74DC}" type="pres">
      <dgm:prSet presAssocID="{5B97F852-2D5F-4249-9911-C5E278C27C59}" presName="parentText" presStyleLbl="node1" presStyleIdx="4" presStyleCnt="8">
        <dgm:presLayoutVars>
          <dgm:chMax val="0"/>
          <dgm:bulletEnabled val="1"/>
        </dgm:presLayoutVars>
      </dgm:prSet>
      <dgm:spPr/>
      <dgm:t>
        <a:bodyPr/>
        <a:lstStyle/>
        <a:p>
          <a:endParaRPr lang="en-US"/>
        </a:p>
      </dgm:t>
    </dgm:pt>
    <dgm:pt modelId="{B6C72470-2B2C-41B7-9AEC-4BCED20E7F85}" type="pres">
      <dgm:prSet presAssocID="{CB3DF0EB-722B-48FE-9148-C9D10534024A}" presName="spacer" presStyleCnt="0"/>
      <dgm:spPr/>
    </dgm:pt>
    <dgm:pt modelId="{D0CAB110-DD66-435C-BDEA-900DCF54A7C6}" type="pres">
      <dgm:prSet presAssocID="{F97B7550-6245-444F-ADBF-9F867316C1AF}" presName="parentText" presStyleLbl="node1" presStyleIdx="5" presStyleCnt="8">
        <dgm:presLayoutVars>
          <dgm:chMax val="0"/>
          <dgm:bulletEnabled val="1"/>
        </dgm:presLayoutVars>
      </dgm:prSet>
      <dgm:spPr/>
      <dgm:t>
        <a:bodyPr/>
        <a:lstStyle/>
        <a:p>
          <a:endParaRPr lang="en-US"/>
        </a:p>
      </dgm:t>
    </dgm:pt>
    <dgm:pt modelId="{6BC38BD4-3527-4395-89B1-302F6F83D75B}" type="pres">
      <dgm:prSet presAssocID="{175AB65C-05C0-4000-B722-DDAE8FBB5455}" presName="spacer" presStyleCnt="0"/>
      <dgm:spPr/>
    </dgm:pt>
    <dgm:pt modelId="{DB34A195-C663-4782-8F75-089ECE2937CE}" type="pres">
      <dgm:prSet presAssocID="{B3732B1D-6A0B-4A6B-A279-3AC09FE6F1A7}" presName="parentText" presStyleLbl="node1" presStyleIdx="6" presStyleCnt="8">
        <dgm:presLayoutVars>
          <dgm:chMax val="0"/>
          <dgm:bulletEnabled val="1"/>
        </dgm:presLayoutVars>
      </dgm:prSet>
      <dgm:spPr/>
      <dgm:t>
        <a:bodyPr/>
        <a:lstStyle/>
        <a:p>
          <a:endParaRPr lang="en-US"/>
        </a:p>
      </dgm:t>
    </dgm:pt>
    <dgm:pt modelId="{B0048718-2E2E-4AB4-925E-A0C938B15B67}" type="pres">
      <dgm:prSet presAssocID="{12E44960-46DB-4114-A3DE-0C5F49EAC06D}" presName="spacer" presStyleCnt="0"/>
      <dgm:spPr/>
    </dgm:pt>
    <dgm:pt modelId="{FFD36ED3-A453-4868-8D6B-55D88995A0CF}" type="pres">
      <dgm:prSet presAssocID="{BB21BC53-CE10-4422-84F5-47B5AC45C4AD}" presName="parentText" presStyleLbl="node1" presStyleIdx="7" presStyleCnt="8">
        <dgm:presLayoutVars>
          <dgm:chMax val="0"/>
          <dgm:bulletEnabled val="1"/>
        </dgm:presLayoutVars>
      </dgm:prSet>
      <dgm:spPr/>
      <dgm:t>
        <a:bodyPr/>
        <a:lstStyle/>
        <a:p>
          <a:endParaRPr lang="en-US"/>
        </a:p>
      </dgm:t>
    </dgm:pt>
  </dgm:ptLst>
  <dgm:cxnLst>
    <dgm:cxn modelId="{EA7FDB29-3AA9-4525-BE86-4376DB11879B}" srcId="{4A9D20BE-6FC8-4299-BDA8-F0454B3E6CC9}" destId="{29479BEE-3A17-4458-9AC6-AF1E833A1685}" srcOrd="3" destOrd="0" parTransId="{E65596F3-6B23-4C68-A2B0-17C022A020F5}" sibTransId="{C4719B1D-1282-4776-9C85-657C88A49DA4}"/>
    <dgm:cxn modelId="{904667B3-B700-4203-AB38-076A0605A672}" type="presOf" srcId="{29479BEE-3A17-4458-9AC6-AF1E833A1685}" destId="{90BB24F0-40AD-47FF-82A4-8924977F28EE}" srcOrd="0" destOrd="0" presId="urn:microsoft.com/office/officeart/2005/8/layout/vList2"/>
    <dgm:cxn modelId="{BC553B0D-44DD-4065-A7E0-4B59BBA19752}" srcId="{4A9D20BE-6FC8-4299-BDA8-F0454B3E6CC9}" destId="{F97B7550-6245-444F-ADBF-9F867316C1AF}" srcOrd="5" destOrd="0" parTransId="{351B501D-1765-4DCE-BD91-2061E88EB41C}" sibTransId="{175AB65C-05C0-4000-B722-DDAE8FBB5455}"/>
    <dgm:cxn modelId="{00DC0924-3D69-4E71-BF16-76D6B0176D06}" type="presOf" srcId="{8255D7F6-8CDA-4E45-955C-98AE571AAABB}" destId="{61BF7525-52DF-45D2-861B-C64D5557A4AF}" srcOrd="0" destOrd="0" presId="urn:microsoft.com/office/officeart/2005/8/layout/vList2"/>
    <dgm:cxn modelId="{BAB1E011-0F7B-4B1D-AEB0-95A96EA5DEF6}" srcId="{4A9D20BE-6FC8-4299-BDA8-F0454B3E6CC9}" destId="{3129ADE0-0D7C-4A69-B1B2-0E793C9F6493}" srcOrd="1" destOrd="0" parTransId="{88E9612E-C61F-4914-BC3A-BAB5CC08DD12}" sibTransId="{089E8145-8F04-4CCF-9669-AE114D83B8CB}"/>
    <dgm:cxn modelId="{CC859CC0-FE74-46EB-A3F3-D0ACF629A21F}" type="presOf" srcId="{F97B7550-6245-444F-ADBF-9F867316C1AF}" destId="{D0CAB110-DD66-435C-BDEA-900DCF54A7C6}" srcOrd="0" destOrd="0" presId="urn:microsoft.com/office/officeart/2005/8/layout/vList2"/>
    <dgm:cxn modelId="{191D1B24-7E84-45A4-835F-05B4417049F2}" srcId="{4A9D20BE-6FC8-4299-BDA8-F0454B3E6CC9}" destId="{5B97F852-2D5F-4249-9911-C5E278C27C59}" srcOrd="4" destOrd="0" parTransId="{833041C7-98B7-40EA-8BBE-438ED7CD909D}" sibTransId="{CB3DF0EB-722B-48FE-9148-C9D10534024A}"/>
    <dgm:cxn modelId="{31E23CED-1D75-4DCD-990C-2C2B649D42D2}" type="presOf" srcId="{B3732B1D-6A0B-4A6B-A279-3AC09FE6F1A7}" destId="{DB34A195-C663-4782-8F75-089ECE2937CE}" srcOrd="0" destOrd="0" presId="urn:microsoft.com/office/officeart/2005/8/layout/vList2"/>
    <dgm:cxn modelId="{7EAC3493-5424-4CD3-982C-FCD722E0801D}" type="presOf" srcId="{BB21BC53-CE10-4422-84F5-47B5AC45C4AD}" destId="{FFD36ED3-A453-4868-8D6B-55D88995A0CF}" srcOrd="0" destOrd="0" presId="urn:microsoft.com/office/officeart/2005/8/layout/vList2"/>
    <dgm:cxn modelId="{C7610D9D-64EF-40E6-A174-F1DEF7EA5A16}" type="presOf" srcId="{6EC8FC08-A2A9-4293-A7B2-4DBA837785DB}" destId="{C0502CD0-BDBC-495B-B4F0-E07DFA1D220D}" srcOrd="0" destOrd="0" presId="urn:microsoft.com/office/officeart/2005/8/layout/vList2"/>
    <dgm:cxn modelId="{5263B7ED-47B4-4D2E-A810-CBCB3A4293D0}" srcId="{4A9D20BE-6FC8-4299-BDA8-F0454B3E6CC9}" destId="{6EC8FC08-A2A9-4293-A7B2-4DBA837785DB}" srcOrd="2" destOrd="0" parTransId="{EE313FE5-0B60-4294-96E7-4E789CBF4ADF}" sibTransId="{FA6C70A7-1F19-406C-B62E-6BCF29028B9C}"/>
    <dgm:cxn modelId="{128038E5-E77A-4796-A29C-235A168FD6BF}" type="presOf" srcId="{5B97F852-2D5F-4249-9911-C5E278C27C59}" destId="{CCE2DADB-BCEB-4C8B-9AB5-656D0D9C74DC}" srcOrd="0" destOrd="0" presId="urn:microsoft.com/office/officeart/2005/8/layout/vList2"/>
    <dgm:cxn modelId="{CC25D3D9-7709-4482-944E-BE54C63DED5F}" type="presOf" srcId="{4A9D20BE-6FC8-4299-BDA8-F0454B3E6CC9}" destId="{5782B415-3F78-4310-94E7-B7347865E1AC}" srcOrd="0" destOrd="0" presId="urn:microsoft.com/office/officeart/2005/8/layout/vList2"/>
    <dgm:cxn modelId="{C2A412C6-ACFF-4A9C-825B-F24478D7B2D7}" srcId="{4A9D20BE-6FC8-4299-BDA8-F0454B3E6CC9}" destId="{B3732B1D-6A0B-4A6B-A279-3AC09FE6F1A7}" srcOrd="6" destOrd="0" parTransId="{31EB58E0-4362-4D39-9E84-98FA3316CBD0}" sibTransId="{12E44960-46DB-4114-A3DE-0C5F49EAC06D}"/>
    <dgm:cxn modelId="{CA428718-357E-479D-92C2-3759F5F9936E}" type="presOf" srcId="{3129ADE0-0D7C-4A69-B1B2-0E793C9F6493}" destId="{3EC24F2E-C13C-4B90-A535-CE571064ACA2}" srcOrd="0" destOrd="0" presId="urn:microsoft.com/office/officeart/2005/8/layout/vList2"/>
    <dgm:cxn modelId="{24C35DCF-BD80-4112-8590-D7F5E0D41674}" srcId="{4A9D20BE-6FC8-4299-BDA8-F0454B3E6CC9}" destId="{8255D7F6-8CDA-4E45-955C-98AE571AAABB}" srcOrd="0" destOrd="0" parTransId="{12031BEE-2B29-45E6-A3DE-0D12509E2722}" sibTransId="{5FB72801-E870-4FF2-B146-B2177488C60E}"/>
    <dgm:cxn modelId="{77701C7D-B10A-4374-9ED2-FBAE43999445}" srcId="{4A9D20BE-6FC8-4299-BDA8-F0454B3E6CC9}" destId="{BB21BC53-CE10-4422-84F5-47B5AC45C4AD}" srcOrd="7" destOrd="0" parTransId="{AF0D3CEE-DAB2-43CB-95BF-24B86DA61216}" sibTransId="{A0620F02-078A-4CD1-9631-5C6DA9AFD96F}"/>
    <dgm:cxn modelId="{C39057DA-5844-4126-983B-FD19990E4569}" type="presParOf" srcId="{5782B415-3F78-4310-94E7-B7347865E1AC}" destId="{61BF7525-52DF-45D2-861B-C64D5557A4AF}" srcOrd="0" destOrd="0" presId="urn:microsoft.com/office/officeart/2005/8/layout/vList2"/>
    <dgm:cxn modelId="{2F46DD0E-9E8C-4D94-B43E-10046C34C549}" type="presParOf" srcId="{5782B415-3F78-4310-94E7-B7347865E1AC}" destId="{C84B1BE2-1540-4712-8809-99780F1CC8B1}" srcOrd="1" destOrd="0" presId="urn:microsoft.com/office/officeart/2005/8/layout/vList2"/>
    <dgm:cxn modelId="{50F8C24D-27B8-4DA9-9AF4-56422D5FD1BD}" type="presParOf" srcId="{5782B415-3F78-4310-94E7-B7347865E1AC}" destId="{3EC24F2E-C13C-4B90-A535-CE571064ACA2}" srcOrd="2" destOrd="0" presId="urn:microsoft.com/office/officeart/2005/8/layout/vList2"/>
    <dgm:cxn modelId="{123A90BC-B99A-48A9-9740-E242B31A1327}" type="presParOf" srcId="{5782B415-3F78-4310-94E7-B7347865E1AC}" destId="{EF310F7A-C01B-44B4-A9DE-68516B606F93}" srcOrd="3" destOrd="0" presId="urn:microsoft.com/office/officeart/2005/8/layout/vList2"/>
    <dgm:cxn modelId="{E1A2FA42-FFB8-4184-A1E5-120EB910BBF7}" type="presParOf" srcId="{5782B415-3F78-4310-94E7-B7347865E1AC}" destId="{C0502CD0-BDBC-495B-B4F0-E07DFA1D220D}" srcOrd="4" destOrd="0" presId="urn:microsoft.com/office/officeart/2005/8/layout/vList2"/>
    <dgm:cxn modelId="{1FF46C21-F328-48F1-8E47-564C2DB2696C}" type="presParOf" srcId="{5782B415-3F78-4310-94E7-B7347865E1AC}" destId="{B606C391-20B3-4FBC-9D3C-A0865C0A8AE8}" srcOrd="5" destOrd="0" presId="urn:microsoft.com/office/officeart/2005/8/layout/vList2"/>
    <dgm:cxn modelId="{2C6BC265-1E6A-4372-9978-07E9F7645497}" type="presParOf" srcId="{5782B415-3F78-4310-94E7-B7347865E1AC}" destId="{90BB24F0-40AD-47FF-82A4-8924977F28EE}" srcOrd="6" destOrd="0" presId="urn:microsoft.com/office/officeart/2005/8/layout/vList2"/>
    <dgm:cxn modelId="{0FB3E7EC-3FA7-41AA-BCD3-C1C0C08B8287}" type="presParOf" srcId="{5782B415-3F78-4310-94E7-B7347865E1AC}" destId="{D8BE024A-782C-472A-A282-56FC31ECDBA3}" srcOrd="7" destOrd="0" presId="urn:microsoft.com/office/officeart/2005/8/layout/vList2"/>
    <dgm:cxn modelId="{CEE15055-74C4-4E84-876C-93B836AC1BEE}" type="presParOf" srcId="{5782B415-3F78-4310-94E7-B7347865E1AC}" destId="{CCE2DADB-BCEB-4C8B-9AB5-656D0D9C74DC}" srcOrd="8" destOrd="0" presId="urn:microsoft.com/office/officeart/2005/8/layout/vList2"/>
    <dgm:cxn modelId="{F304EFD1-B6EE-4765-B25C-BC5136A9B2C8}" type="presParOf" srcId="{5782B415-3F78-4310-94E7-B7347865E1AC}" destId="{B6C72470-2B2C-41B7-9AEC-4BCED20E7F85}" srcOrd="9" destOrd="0" presId="urn:microsoft.com/office/officeart/2005/8/layout/vList2"/>
    <dgm:cxn modelId="{958D6B87-8615-4474-931E-DF25568B7F23}" type="presParOf" srcId="{5782B415-3F78-4310-94E7-B7347865E1AC}" destId="{D0CAB110-DD66-435C-BDEA-900DCF54A7C6}" srcOrd="10" destOrd="0" presId="urn:microsoft.com/office/officeart/2005/8/layout/vList2"/>
    <dgm:cxn modelId="{39ABE916-B50A-473F-9D9F-1B650A4F2E62}" type="presParOf" srcId="{5782B415-3F78-4310-94E7-B7347865E1AC}" destId="{6BC38BD4-3527-4395-89B1-302F6F83D75B}" srcOrd="11" destOrd="0" presId="urn:microsoft.com/office/officeart/2005/8/layout/vList2"/>
    <dgm:cxn modelId="{C9B4D76B-91A9-425A-934A-7E216CD26B7C}" type="presParOf" srcId="{5782B415-3F78-4310-94E7-B7347865E1AC}" destId="{DB34A195-C663-4782-8F75-089ECE2937CE}" srcOrd="12" destOrd="0" presId="urn:microsoft.com/office/officeart/2005/8/layout/vList2"/>
    <dgm:cxn modelId="{B9F148C7-309A-40C8-AE30-4FEBCF3BE722}" type="presParOf" srcId="{5782B415-3F78-4310-94E7-B7347865E1AC}" destId="{B0048718-2E2E-4AB4-925E-A0C938B15B67}" srcOrd="13" destOrd="0" presId="urn:microsoft.com/office/officeart/2005/8/layout/vList2"/>
    <dgm:cxn modelId="{AB9A2D70-D178-4908-A367-C98DE57BA159}" type="presParOf" srcId="{5782B415-3F78-4310-94E7-B7347865E1AC}" destId="{FFD36ED3-A453-4868-8D6B-55D88995A0C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9E8E41-3B20-443D-828F-6FEA3E452D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9519677-BCC6-4077-9187-F4D4A769D2E3}">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Medical condition management</a:t>
          </a:r>
          <a:endParaRPr lang="en-US" dirty="0">
            <a:solidFill>
              <a:srgbClr val="7030A0"/>
            </a:solidFill>
          </a:endParaRPr>
        </a:p>
      </dgm:t>
    </dgm:pt>
    <dgm:pt modelId="{904E8FB5-EF8D-454B-885E-77D268232FF2}" type="parTrans" cxnId="{B11E3D72-7467-48D2-9B2D-D16963025976}">
      <dgm:prSet/>
      <dgm:spPr/>
      <dgm:t>
        <a:bodyPr/>
        <a:lstStyle/>
        <a:p>
          <a:endParaRPr lang="en-US"/>
        </a:p>
      </dgm:t>
    </dgm:pt>
    <dgm:pt modelId="{0F90EB26-3C20-4CC6-A630-EBFC21ED5AE6}" type="sibTrans" cxnId="{B11E3D72-7467-48D2-9B2D-D16963025976}">
      <dgm:prSet/>
      <dgm:spPr/>
      <dgm:t>
        <a:bodyPr/>
        <a:lstStyle/>
        <a:p>
          <a:endParaRPr lang="en-US"/>
        </a:p>
      </dgm:t>
    </dgm:pt>
    <dgm:pt modelId="{65A7D0A0-3FEF-44C6-852A-94B567B86C9D}">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Skilled nursing, DME, Home Health</a:t>
          </a:r>
          <a:endParaRPr lang="en-US" dirty="0">
            <a:solidFill>
              <a:srgbClr val="7030A0"/>
            </a:solidFill>
          </a:endParaRPr>
        </a:p>
      </dgm:t>
    </dgm:pt>
    <dgm:pt modelId="{37EB1623-6BEB-4455-89DC-9BDC421D8753}" type="parTrans" cxnId="{77A0204C-BE6C-4B25-83F1-628AD24B1D64}">
      <dgm:prSet/>
      <dgm:spPr/>
      <dgm:t>
        <a:bodyPr/>
        <a:lstStyle/>
        <a:p>
          <a:endParaRPr lang="en-US"/>
        </a:p>
      </dgm:t>
    </dgm:pt>
    <dgm:pt modelId="{BC646889-F0FB-43C9-A025-692DF9864DD3}" type="sibTrans" cxnId="{77A0204C-BE6C-4B25-83F1-628AD24B1D64}">
      <dgm:prSet/>
      <dgm:spPr/>
      <dgm:t>
        <a:bodyPr/>
        <a:lstStyle/>
        <a:p>
          <a:endParaRPr lang="en-US"/>
        </a:p>
      </dgm:t>
    </dgm:pt>
    <dgm:pt modelId="{A4C260ED-8CCB-4B7D-9E20-904120055E2A}">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Occupational therapy, Physical therapy, Speech therapy</a:t>
          </a:r>
        </a:p>
      </dgm:t>
    </dgm:pt>
    <dgm:pt modelId="{F2FA86CD-E9A8-4FC9-879B-59B1DFD05BF8}" type="parTrans" cxnId="{37D08E08-0E40-41B1-8739-B60656E57044}">
      <dgm:prSet/>
      <dgm:spPr/>
      <dgm:t>
        <a:bodyPr/>
        <a:lstStyle/>
        <a:p>
          <a:endParaRPr lang="en-US"/>
        </a:p>
      </dgm:t>
    </dgm:pt>
    <dgm:pt modelId="{89C0E629-C5CD-4439-A812-3DC3F0707D3F}" type="sibTrans" cxnId="{37D08E08-0E40-41B1-8739-B60656E57044}">
      <dgm:prSet/>
      <dgm:spPr/>
      <dgm:t>
        <a:bodyPr/>
        <a:lstStyle/>
        <a:p>
          <a:endParaRPr lang="en-US"/>
        </a:p>
      </dgm:t>
    </dgm:pt>
    <dgm:pt modelId="{8C02CB7E-1C25-4472-AC3F-EFF3602DD19D}">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Behavioral health and substance use disorder</a:t>
          </a:r>
          <a:endParaRPr lang="en-US" dirty="0">
            <a:solidFill>
              <a:srgbClr val="7030A0"/>
            </a:solidFill>
          </a:endParaRPr>
        </a:p>
      </dgm:t>
    </dgm:pt>
    <dgm:pt modelId="{90A9F62B-5313-47C3-9887-1C3C0E759A9E}" type="parTrans" cxnId="{7020626F-97FD-4931-B475-80DD3AA2EF3F}">
      <dgm:prSet/>
      <dgm:spPr/>
      <dgm:t>
        <a:bodyPr/>
        <a:lstStyle/>
        <a:p>
          <a:endParaRPr lang="en-US"/>
        </a:p>
      </dgm:t>
    </dgm:pt>
    <dgm:pt modelId="{CA333D29-4639-461B-B04F-5BB3CC0FC562}" type="sibTrans" cxnId="{7020626F-97FD-4931-B475-80DD3AA2EF3F}">
      <dgm:prSet/>
      <dgm:spPr/>
      <dgm:t>
        <a:bodyPr/>
        <a:lstStyle/>
        <a:p>
          <a:endParaRPr lang="en-US"/>
        </a:p>
      </dgm:t>
    </dgm:pt>
    <dgm:pt modelId="{998C908F-53EE-494F-B816-640ADE046FD0}">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Transportation</a:t>
          </a:r>
          <a:endParaRPr lang="en-US" dirty="0">
            <a:solidFill>
              <a:srgbClr val="7030A0"/>
            </a:solidFill>
          </a:endParaRPr>
        </a:p>
      </dgm:t>
    </dgm:pt>
    <dgm:pt modelId="{1AFC509A-5FDA-4058-9243-653A8C31BFB0}" type="parTrans" cxnId="{595D2841-15CC-45E2-955A-5A673303AC16}">
      <dgm:prSet/>
      <dgm:spPr/>
      <dgm:t>
        <a:bodyPr/>
        <a:lstStyle/>
        <a:p>
          <a:endParaRPr lang="en-US"/>
        </a:p>
      </dgm:t>
    </dgm:pt>
    <dgm:pt modelId="{3E67F327-1326-4341-BF4A-3175A9E8B718}" type="sibTrans" cxnId="{595D2841-15CC-45E2-955A-5A673303AC16}">
      <dgm:prSet/>
      <dgm:spPr/>
      <dgm:t>
        <a:bodyPr/>
        <a:lstStyle/>
        <a:p>
          <a:endParaRPr lang="en-US"/>
        </a:p>
      </dgm:t>
    </dgm:pt>
    <dgm:pt modelId="{7DFC7A6D-DA0A-438A-8A53-D24817172FAA}">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Other services, as needed</a:t>
          </a:r>
        </a:p>
      </dgm:t>
    </dgm:pt>
    <dgm:pt modelId="{8CF00790-63E5-4A73-AE53-15C9B77834F3}" type="parTrans" cxnId="{118CD8C3-65F0-4DFA-9CCB-0520E528E393}">
      <dgm:prSet/>
      <dgm:spPr/>
      <dgm:t>
        <a:bodyPr/>
        <a:lstStyle/>
        <a:p>
          <a:endParaRPr lang="en-US"/>
        </a:p>
      </dgm:t>
    </dgm:pt>
    <dgm:pt modelId="{185E80DA-154E-4CC2-A225-5FAABBDF1AB7}" type="sibTrans" cxnId="{118CD8C3-65F0-4DFA-9CCB-0520E528E393}">
      <dgm:prSet/>
      <dgm:spPr/>
      <dgm:t>
        <a:bodyPr/>
        <a:lstStyle/>
        <a:p>
          <a:endParaRPr lang="en-US"/>
        </a:p>
      </dgm:t>
    </dgm:pt>
    <dgm:pt modelId="{2B275178-6A1C-4B74-BCDD-99DA2DA8D295}">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en-US" dirty="0" smtClean="0">
              <a:solidFill>
                <a:srgbClr val="7030A0"/>
              </a:solidFill>
            </a:rPr>
            <a:t>Long-term services and supports (LTSS benefits)</a:t>
          </a:r>
          <a:endParaRPr lang="en-US" dirty="0">
            <a:solidFill>
              <a:srgbClr val="7030A0"/>
            </a:solidFill>
          </a:endParaRPr>
        </a:p>
      </dgm:t>
    </dgm:pt>
    <dgm:pt modelId="{38E323F9-3808-4BA0-AA44-C7AF8223BB32}" type="parTrans" cxnId="{8D0F63FC-60D4-4C9E-9655-8B302C718F06}">
      <dgm:prSet/>
      <dgm:spPr/>
      <dgm:t>
        <a:bodyPr/>
        <a:lstStyle/>
        <a:p>
          <a:endParaRPr lang="en-US"/>
        </a:p>
      </dgm:t>
    </dgm:pt>
    <dgm:pt modelId="{8D95EE50-7841-4797-8069-15F352B70499}" type="sibTrans" cxnId="{8D0F63FC-60D4-4C9E-9655-8B302C718F06}">
      <dgm:prSet/>
      <dgm:spPr/>
      <dgm:t>
        <a:bodyPr/>
        <a:lstStyle/>
        <a:p>
          <a:endParaRPr lang="en-US"/>
        </a:p>
      </dgm:t>
    </dgm:pt>
    <dgm:pt modelId="{B4FB47A0-1AC1-4917-928A-2C1D24521D69}" type="pres">
      <dgm:prSet presAssocID="{869E8E41-3B20-443D-828F-6FEA3E452D1F}" presName="Name0" presStyleCnt="0">
        <dgm:presLayoutVars>
          <dgm:chMax val="7"/>
          <dgm:chPref val="7"/>
          <dgm:dir/>
        </dgm:presLayoutVars>
      </dgm:prSet>
      <dgm:spPr/>
      <dgm:t>
        <a:bodyPr/>
        <a:lstStyle/>
        <a:p>
          <a:endParaRPr lang="en-US"/>
        </a:p>
      </dgm:t>
    </dgm:pt>
    <dgm:pt modelId="{36F4E699-7AD5-4006-914D-63E63D85B5A7}" type="pres">
      <dgm:prSet presAssocID="{869E8E41-3B20-443D-828F-6FEA3E452D1F}" presName="Name1" presStyleCnt="0"/>
      <dgm:spPr/>
    </dgm:pt>
    <dgm:pt modelId="{9403DF00-C197-4CB3-8C4A-B5EE599FD0ED}" type="pres">
      <dgm:prSet presAssocID="{869E8E41-3B20-443D-828F-6FEA3E452D1F}" presName="cycle" presStyleCnt="0"/>
      <dgm:spPr/>
    </dgm:pt>
    <dgm:pt modelId="{1516EE25-57F3-48AC-8618-08C4E84E25CA}" type="pres">
      <dgm:prSet presAssocID="{869E8E41-3B20-443D-828F-6FEA3E452D1F}" presName="srcNode" presStyleLbl="node1" presStyleIdx="0" presStyleCnt="7"/>
      <dgm:spPr/>
    </dgm:pt>
    <dgm:pt modelId="{25F6A3B5-45B6-473F-AA9D-0A90ACA79609}" type="pres">
      <dgm:prSet presAssocID="{869E8E41-3B20-443D-828F-6FEA3E452D1F}" presName="conn" presStyleLbl="parChTrans1D2" presStyleIdx="0" presStyleCnt="1"/>
      <dgm:spPr/>
      <dgm:t>
        <a:bodyPr/>
        <a:lstStyle/>
        <a:p>
          <a:endParaRPr lang="en-US"/>
        </a:p>
      </dgm:t>
    </dgm:pt>
    <dgm:pt modelId="{FFE91B55-13D5-4AA4-8717-235BC6482A47}" type="pres">
      <dgm:prSet presAssocID="{869E8E41-3B20-443D-828F-6FEA3E452D1F}" presName="extraNode" presStyleLbl="node1" presStyleIdx="0" presStyleCnt="7"/>
      <dgm:spPr/>
    </dgm:pt>
    <dgm:pt modelId="{28C74BF9-2FBB-469A-8B79-4C826111EFF7}" type="pres">
      <dgm:prSet presAssocID="{869E8E41-3B20-443D-828F-6FEA3E452D1F}" presName="dstNode" presStyleLbl="node1" presStyleIdx="0" presStyleCnt="7"/>
      <dgm:spPr/>
    </dgm:pt>
    <dgm:pt modelId="{97103D77-A7E5-4720-A837-1D10A97D0C94}" type="pres">
      <dgm:prSet presAssocID="{09519677-BCC6-4077-9187-F4D4A769D2E3}" presName="text_1" presStyleLbl="node1" presStyleIdx="0" presStyleCnt="7">
        <dgm:presLayoutVars>
          <dgm:bulletEnabled val="1"/>
        </dgm:presLayoutVars>
      </dgm:prSet>
      <dgm:spPr/>
      <dgm:t>
        <a:bodyPr/>
        <a:lstStyle/>
        <a:p>
          <a:endParaRPr lang="en-US"/>
        </a:p>
      </dgm:t>
    </dgm:pt>
    <dgm:pt modelId="{2EFC22C7-E3BA-4F0A-BF8E-9D7B0DF567B8}" type="pres">
      <dgm:prSet presAssocID="{09519677-BCC6-4077-9187-F4D4A769D2E3}" presName="accent_1" presStyleCnt="0"/>
      <dgm:spPr/>
    </dgm:pt>
    <dgm:pt modelId="{E9FE32A3-A464-49FD-BF80-1B7D31E49CEC}" type="pres">
      <dgm:prSet presAssocID="{09519677-BCC6-4077-9187-F4D4A769D2E3}" presName="accentRepeatNode" presStyleLbl="solidFgAcc1" presStyleIdx="0" presStyleCnt="7"/>
      <dgm:spPr/>
    </dgm:pt>
    <dgm:pt modelId="{D5E0B5AD-9F6D-4E46-9FC0-53AFBFF7A56C}" type="pres">
      <dgm:prSet presAssocID="{2B275178-6A1C-4B74-BCDD-99DA2DA8D295}" presName="text_2" presStyleLbl="node1" presStyleIdx="1" presStyleCnt="7">
        <dgm:presLayoutVars>
          <dgm:bulletEnabled val="1"/>
        </dgm:presLayoutVars>
      </dgm:prSet>
      <dgm:spPr/>
      <dgm:t>
        <a:bodyPr/>
        <a:lstStyle/>
        <a:p>
          <a:endParaRPr lang="en-US"/>
        </a:p>
      </dgm:t>
    </dgm:pt>
    <dgm:pt modelId="{90076E4B-58D8-481D-B475-247182342E55}" type="pres">
      <dgm:prSet presAssocID="{2B275178-6A1C-4B74-BCDD-99DA2DA8D295}" presName="accent_2" presStyleCnt="0"/>
      <dgm:spPr/>
    </dgm:pt>
    <dgm:pt modelId="{84B3F085-A50C-4347-8F95-7F3E61FDDE50}" type="pres">
      <dgm:prSet presAssocID="{2B275178-6A1C-4B74-BCDD-99DA2DA8D295}" presName="accentRepeatNode" presStyleLbl="solidFgAcc1" presStyleIdx="1" presStyleCnt="7"/>
      <dgm:spPr/>
    </dgm:pt>
    <dgm:pt modelId="{6491B2B3-8917-4BE6-B468-BD4BABDC4A86}" type="pres">
      <dgm:prSet presAssocID="{65A7D0A0-3FEF-44C6-852A-94B567B86C9D}" presName="text_3" presStyleLbl="node1" presStyleIdx="2" presStyleCnt="7">
        <dgm:presLayoutVars>
          <dgm:bulletEnabled val="1"/>
        </dgm:presLayoutVars>
      </dgm:prSet>
      <dgm:spPr/>
      <dgm:t>
        <a:bodyPr/>
        <a:lstStyle/>
        <a:p>
          <a:endParaRPr lang="en-US"/>
        </a:p>
      </dgm:t>
    </dgm:pt>
    <dgm:pt modelId="{51245456-165C-4F55-B6DC-D3CDD7FEF55E}" type="pres">
      <dgm:prSet presAssocID="{65A7D0A0-3FEF-44C6-852A-94B567B86C9D}" presName="accent_3" presStyleCnt="0"/>
      <dgm:spPr/>
    </dgm:pt>
    <dgm:pt modelId="{B0F4BE06-BD46-48BE-8840-6637EED43860}" type="pres">
      <dgm:prSet presAssocID="{65A7D0A0-3FEF-44C6-852A-94B567B86C9D}" presName="accentRepeatNode" presStyleLbl="solidFgAcc1" presStyleIdx="2" presStyleCnt="7"/>
      <dgm:spPr/>
    </dgm:pt>
    <dgm:pt modelId="{AD882F92-3AA4-4981-8090-1D573C527438}" type="pres">
      <dgm:prSet presAssocID="{A4C260ED-8CCB-4B7D-9E20-904120055E2A}" presName="text_4" presStyleLbl="node1" presStyleIdx="3" presStyleCnt="7">
        <dgm:presLayoutVars>
          <dgm:bulletEnabled val="1"/>
        </dgm:presLayoutVars>
      </dgm:prSet>
      <dgm:spPr/>
      <dgm:t>
        <a:bodyPr/>
        <a:lstStyle/>
        <a:p>
          <a:endParaRPr lang="en-US"/>
        </a:p>
      </dgm:t>
    </dgm:pt>
    <dgm:pt modelId="{BF15A968-3BCD-4074-B73B-CB7A510AF178}" type="pres">
      <dgm:prSet presAssocID="{A4C260ED-8CCB-4B7D-9E20-904120055E2A}" presName="accent_4" presStyleCnt="0"/>
      <dgm:spPr/>
    </dgm:pt>
    <dgm:pt modelId="{E13756B7-461F-4980-B768-23B27BB10C8B}" type="pres">
      <dgm:prSet presAssocID="{A4C260ED-8CCB-4B7D-9E20-904120055E2A}" presName="accentRepeatNode" presStyleLbl="solidFgAcc1" presStyleIdx="3" presStyleCnt="7"/>
      <dgm:spPr/>
    </dgm:pt>
    <dgm:pt modelId="{0A9EF412-2170-428A-8059-2596ED5DEE24}" type="pres">
      <dgm:prSet presAssocID="{8C02CB7E-1C25-4472-AC3F-EFF3602DD19D}" presName="text_5" presStyleLbl="node1" presStyleIdx="4" presStyleCnt="7">
        <dgm:presLayoutVars>
          <dgm:bulletEnabled val="1"/>
        </dgm:presLayoutVars>
      </dgm:prSet>
      <dgm:spPr/>
      <dgm:t>
        <a:bodyPr/>
        <a:lstStyle/>
        <a:p>
          <a:endParaRPr lang="en-US"/>
        </a:p>
      </dgm:t>
    </dgm:pt>
    <dgm:pt modelId="{5D386BBA-7EC1-44AF-BD2C-8AA1F4761B11}" type="pres">
      <dgm:prSet presAssocID="{8C02CB7E-1C25-4472-AC3F-EFF3602DD19D}" presName="accent_5" presStyleCnt="0"/>
      <dgm:spPr/>
    </dgm:pt>
    <dgm:pt modelId="{D80B3DD0-19DB-4E39-9A35-840BE0C23542}" type="pres">
      <dgm:prSet presAssocID="{8C02CB7E-1C25-4472-AC3F-EFF3602DD19D}" presName="accentRepeatNode" presStyleLbl="solidFgAcc1" presStyleIdx="4" presStyleCnt="7"/>
      <dgm:spPr/>
    </dgm:pt>
    <dgm:pt modelId="{26CDE603-52D4-42DF-AEC9-14D0C55BCC93}" type="pres">
      <dgm:prSet presAssocID="{998C908F-53EE-494F-B816-640ADE046FD0}" presName="text_6" presStyleLbl="node1" presStyleIdx="5" presStyleCnt="7">
        <dgm:presLayoutVars>
          <dgm:bulletEnabled val="1"/>
        </dgm:presLayoutVars>
      </dgm:prSet>
      <dgm:spPr/>
      <dgm:t>
        <a:bodyPr/>
        <a:lstStyle/>
        <a:p>
          <a:endParaRPr lang="en-US"/>
        </a:p>
      </dgm:t>
    </dgm:pt>
    <dgm:pt modelId="{4C91B3D6-F885-4882-AE62-C9F273E09BE7}" type="pres">
      <dgm:prSet presAssocID="{998C908F-53EE-494F-B816-640ADE046FD0}" presName="accent_6" presStyleCnt="0"/>
      <dgm:spPr/>
    </dgm:pt>
    <dgm:pt modelId="{30649307-FB6A-4E71-9972-E16E3BAEB092}" type="pres">
      <dgm:prSet presAssocID="{998C908F-53EE-494F-B816-640ADE046FD0}" presName="accentRepeatNode" presStyleLbl="solidFgAcc1" presStyleIdx="5" presStyleCnt="7"/>
      <dgm:spPr/>
    </dgm:pt>
    <dgm:pt modelId="{C23BDE47-EA63-46B9-8C63-81C0FD5DB14C}" type="pres">
      <dgm:prSet presAssocID="{7DFC7A6D-DA0A-438A-8A53-D24817172FAA}" presName="text_7" presStyleLbl="node1" presStyleIdx="6" presStyleCnt="7">
        <dgm:presLayoutVars>
          <dgm:bulletEnabled val="1"/>
        </dgm:presLayoutVars>
      </dgm:prSet>
      <dgm:spPr/>
      <dgm:t>
        <a:bodyPr/>
        <a:lstStyle/>
        <a:p>
          <a:endParaRPr lang="en-US"/>
        </a:p>
      </dgm:t>
    </dgm:pt>
    <dgm:pt modelId="{641866C9-FE50-40B8-913F-5D7500247269}" type="pres">
      <dgm:prSet presAssocID="{7DFC7A6D-DA0A-438A-8A53-D24817172FAA}" presName="accent_7" presStyleCnt="0"/>
      <dgm:spPr/>
    </dgm:pt>
    <dgm:pt modelId="{A342E2A3-F378-4F14-89A2-CFF8A418EA9D}" type="pres">
      <dgm:prSet presAssocID="{7DFC7A6D-DA0A-438A-8A53-D24817172FAA}" presName="accentRepeatNode" presStyleLbl="solidFgAcc1" presStyleIdx="6" presStyleCnt="7"/>
      <dgm:spPr/>
    </dgm:pt>
  </dgm:ptLst>
  <dgm:cxnLst>
    <dgm:cxn modelId="{ACE4A723-7E67-4C55-9DB7-951DAB45C0F0}" type="presOf" srcId="{09519677-BCC6-4077-9187-F4D4A769D2E3}" destId="{97103D77-A7E5-4720-A837-1D10A97D0C94}" srcOrd="0" destOrd="0" presId="urn:microsoft.com/office/officeart/2008/layout/VerticalCurvedList"/>
    <dgm:cxn modelId="{45BD50BC-5919-4A5D-813F-3A9A899077B2}" type="presOf" srcId="{0F90EB26-3C20-4CC6-A630-EBFC21ED5AE6}" destId="{25F6A3B5-45B6-473F-AA9D-0A90ACA79609}" srcOrd="0" destOrd="0" presId="urn:microsoft.com/office/officeart/2008/layout/VerticalCurvedList"/>
    <dgm:cxn modelId="{118CD8C3-65F0-4DFA-9CCB-0520E528E393}" srcId="{869E8E41-3B20-443D-828F-6FEA3E452D1F}" destId="{7DFC7A6D-DA0A-438A-8A53-D24817172FAA}" srcOrd="6" destOrd="0" parTransId="{8CF00790-63E5-4A73-AE53-15C9B77834F3}" sibTransId="{185E80DA-154E-4CC2-A225-5FAABBDF1AB7}"/>
    <dgm:cxn modelId="{7020626F-97FD-4931-B475-80DD3AA2EF3F}" srcId="{869E8E41-3B20-443D-828F-6FEA3E452D1F}" destId="{8C02CB7E-1C25-4472-AC3F-EFF3602DD19D}" srcOrd="4" destOrd="0" parTransId="{90A9F62B-5313-47C3-9887-1C3C0E759A9E}" sibTransId="{CA333D29-4639-461B-B04F-5BB3CC0FC562}"/>
    <dgm:cxn modelId="{14E5897E-9C96-4CBD-8EB3-9113F4BEBD0F}" type="presOf" srcId="{869E8E41-3B20-443D-828F-6FEA3E452D1F}" destId="{B4FB47A0-1AC1-4917-928A-2C1D24521D69}" srcOrd="0" destOrd="0" presId="urn:microsoft.com/office/officeart/2008/layout/VerticalCurvedList"/>
    <dgm:cxn modelId="{9FA9AA2B-9E81-4055-94C7-382D5E9E4D49}" type="presOf" srcId="{A4C260ED-8CCB-4B7D-9E20-904120055E2A}" destId="{AD882F92-3AA4-4981-8090-1D573C527438}" srcOrd="0" destOrd="0" presId="urn:microsoft.com/office/officeart/2008/layout/VerticalCurvedList"/>
    <dgm:cxn modelId="{8D0F63FC-60D4-4C9E-9655-8B302C718F06}" srcId="{869E8E41-3B20-443D-828F-6FEA3E452D1F}" destId="{2B275178-6A1C-4B74-BCDD-99DA2DA8D295}" srcOrd="1" destOrd="0" parTransId="{38E323F9-3808-4BA0-AA44-C7AF8223BB32}" sibTransId="{8D95EE50-7841-4797-8069-15F352B70499}"/>
    <dgm:cxn modelId="{196F5746-003C-448E-A7DF-0C783F1A4D82}" type="presOf" srcId="{998C908F-53EE-494F-B816-640ADE046FD0}" destId="{26CDE603-52D4-42DF-AEC9-14D0C55BCC93}" srcOrd="0" destOrd="0" presId="urn:microsoft.com/office/officeart/2008/layout/VerticalCurvedList"/>
    <dgm:cxn modelId="{595D2841-15CC-45E2-955A-5A673303AC16}" srcId="{869E8E41-3B20-443D-828F-6FEA3E452D1F}" destId="{998C908F-53EE-494F-B816-640ADE046FD0}" srcOrd="5" destOrd="0" parTransId="{1AFC509A-5FDA-4058-9243-653A8C31BFB0}" sibTransId="{3E67F327-1326-4341-BF4A-3175A9E8B718}"/>
    <dgm:cxn modelId="{8F664119-ECF7-4064-9CF1-487A114A3ED5}" type="presOf" srcId="{2B275178-6A1C-4B74-BCDD-99DA2DA8D295}" destId="{D5E0B5AD-9F6D-4E46-9FC0-53AFBFF7A56C}" srcOrd="0" destOrd="0" presId="urn:microsoft.com/office/officeart/2008/layout/VerticalCurvedList"/>
    <dgm:cxn modelId="{77A0204C-BE6C-4B25-83F1-628AD24B1D64}" srcId="{869E8E41-3B20-443D-828F-6FEA3E452D1F}" destId="{65A7D0A0-3FEF-44C6-852A-94B567B86C9D}" srcOrd="2" destOrd="0" parTransId="{37EB1623-6BEB-4455-89DC-9BDC421D8753}" sibTransId="{BC646889-F0FB-43C9-A025-692DF9864DD3}"/>
    <dgm:cxn modelId="{B11E3D72-7467-48D2-9B2D-D16963025976}" srcId="{869E8E41-3B20-443D-828F-6FEA3E452D1F}" destId="{09519677-BCC6-4077-9187-F4D4A769D2E3}" srcOrd="0" destOrd="0" parTransId="{904E8FB5-EF8D-454B-885E-77D268232FF2}" sibTransId="{0F90EB26-3C20-4CC6-A630-EBFC21ED5AE6}"/>
    <dgm:cxn modelId="{F62E911E-4165-4DF3-B43E-4D83E0692625}" type="presOf" srcId="{8C02CB7E-1C25-4472-AC3F-EFF3602DD19D}" destId="{0A9EF412-2170-428A-8059-2596ED5DEE24}" srcOrd="0" destOrd="0" presId="urn:microsoft.com/office/officeart/2008/layout/VerticalCurvedList"/>
    <dgm:cxn modelId="{6263F1E8-B03F-49E1-BA4C-F671230902F1}" type="presOf" srcId="{65A7D0A0-3FEF-44C6-852A-94B567B86C9D}" destId="{6491B2B3-8917-4BE6-B468-BD4BABDC4A86}" srcOrd="0" destOrd="0" presId="urn:microsoft.com/office/officeart/2008/layout/VerticalCurvedList"/>
    <dgm:cxn modelId="{323FE2C9-66A6-42BF-AE18-8D6DADC0F34D}" type="presOf" srcId="{7DFC7A6D-DA0A-438A-8A53-D24817172FAA}" destId="{C23BDE47-EA63-46B9-8C63-81C0FD5DB14C}" srcOrd="0" destOrd="0" presId="urn:microsoft.com/office/officeart/2008/layout/VerticalCurvedList"/>
    <dgm:cxn modelId="{37D08E08-0E40-41B1-8739-B60656E57044}" srcId="{869E8E41-3B20-443D-828F-6FEA3E452D1F}" destId="{A4C260ED-8CCB-4B7D-9E20-904120055E2A}" srcOrd="3" destOrd="0" parTransId="{F2FA86CD-E9A8-4FC9-879B-59B1DFD05BF8}" sibTransId="{89C0E629-C5CD-4439-A812-3DC3F0707D3F}"/>
    <dgm:cxn modelId="{1652097F-0A3F-4328-9DC4-91E3F977C01F}" type="presParOf" srcId="{B4FB47A0-1AC1-4917-928A-2C1D24521D69}" destId="{36F4E699-7AD5-4006-914D-63E63D85B5A7}" srcOrd="0" destOrd="0" presId="urn:microsoft.com/office/officeart/2008/layout/VerticalCurvedList"/>
    <dgm:cxn modelId="{380639E2-0AD9-4664-8AD3-6C7A70501787}" type="presParOf" srcId="{36F4E699-7AD5-4006-914D-63E63D85B5A7}" destId="{9403DF00-C197-4CB3-8C4A-B5EE599FD0ED}" srcOrd="0" destOrd="0" presId="urn:microsoft.com/office/officeart/2008/layout/VerticalCurvedList"/>
    <dgm:cxn modelId="{EF05D446-5FE2-4E58-B72B-38BA02EDC1F4}" type="presParOf" srcId="{9403DF00-C197-4CB3-8C4A-B5EE599FD0ED}" destId="{1516EE25-57F3-48AC-8618-08C4E84E25CA}" srcOrd="0" destOrd="0" presId="urn:microsoft.com/office/officeart/2008/layout/VerticalCurvedList"/>
    <dgm:cxn modelId="{08E946FC-3D80-4D14-978A-F0F05DD6F539}" type="presParOf" srcId="{9403DF00-C197-4CB3-8C4A-B5EE599FD0ED}" destId="{25F6A3B5-45B6-473F-AA9D-0A90ACA79609}" srcOrd="1" destOrd="0" presId="urn:microsoft.com/office/officeart/2008/layout/VerticalCurvedList"/>
    <dgm:cxn modelId="{7AF3677A-29F1-4FBD-A670-97CB1278D9ED}" type="presParOf" srcId="{9403DF00-C197-4CB3-8C4A-B5EE599FD0ED}" destId="{FFE91B55-13D5-4AA4-8717-235BC6482A47}" srcOrd="2" destOrd="0" presId="urn:microsoft.com/office/officeart/2008/layout/VerticalCurvedList"/>
    <dgm:cxn modelId="{24A88F20-8F72-461A-9B7F-95EF520470B2}" type="presParOf" srcId="{9403DF00-C197-4CB3-8C4A-B5EE599FD0ED}" destId="{28C74BF9-2FBB-469A-8B79-4C826111EFF7}" srcOrd="3" destOrd="0" presId="urn:microsoft.com/office/officeart/2008/layout/VerticalCurvedList"/>
    <dgm:cxn modelId="{BC3228F9-682C-45DD-A0FE-5D15201182A1}" type="presParOf" srcId="{36F4E699-7AD5-4006-914D-63E63D85B5A7}" destId="{97103D77-A7E5-4720-A837-1D10A97D0C94}" srcOrd="1" destOrd="0" presId="urn:microsoft.com/office/officeart/2008/layout/VerticalCurvedList"/>
    <dgm:cxn modelId="{9F9DB2DE-DC30-42D2-B8D1-D0CB2EB7A1F4}" type="presParOf" srcId="{36F4E699-7AD5-4006-914D-63E63D85B5A7}" destId="{2EFC22C7-E3BA-4F0A-BF8E-9D7B0DF567B8}" srcOrd="2" destOrd="0" presId="urn:microsoft.com/office/officeart/2008/layout/VerticalCurvedList"/>
    <dgm:cxn modelId="{A00C4D6D-3C16-49CC-B906-D41B4270DFD7}" type="presParOf" srcId="{2EFC22C7-E3BA-4F0A-BF8E-9D7B0DF567B8}" destId="{E9FE32A3-A464-49FD-BF80-1B7D31E49CEC}" srcOrd="0" destOrd="0" presId="urn:microsoft.com/office/officeart/2008/layout/VerticalCurvedList"/>
    <dgm:cxn modelId="{E4125567-8780-4B45-909B-0E10E07F116F}" type="presParOf" srcId="{36F4E699-7AD5-4006-914D-63E63D85B5A7}" destId="{D5E0B5AD-9F6D-4E46-9FC0-53AFBFF7A56C}" srcOrd="3" destOrd="0" presId="urn:microsoft.com/office/officeart/2008/layout/VerticalCurvedList"/>
    <dgm:cxn modelId="{E9B9091B-FE7B-43B2-AE6B-BBB5EB84FE41}" type="presParOf" srcId="{36F4E699-7AD5-4006-914D-63E63D85B5A7}" destId="{90076E4B-58D8-481D-B475-247182342E55}" srcOrd="4" destOrd="0" presId="urn:microsoft.com/office/officeart/2008/layout/VerticalCurvedList"/>
    <dgm:cxn modelId="{BEDE5CFA-A4FE-4FAF-89CA-C65B8CA5E3B5}" type="presParOf" srcId="{90076E4B-58D8-481D-B475-247182342E55}" destId="{84B3F085-A50C-4347-8F95-7F3E61FDDE50}" srcOrd="0" destOrd="0" presId="urn:microsoft.com/office/officeart/2008/layout/VerticalCurvedList"/>
    <dgm:cxn modelId="{350C734A-7E87-4AD9-9A1A-491C4DECDEFE}" type="presParOf" srcId="{36F4E699-7AD5-4006-914D-63E63D85B5A7}" destId="{6491B2B3-8917-4BE6-B468-BD4BABDC4A86}" srcOrd="5" destOrd="0" presId="urn:microsoft.com/office/officeart/2008/layout/VerticalCurvedList"/>
    <dgm:cxn modelId="{624D68EE-235B-4025-8478-87AF7E593EFA}" type="presParOf" srcId="{36F4E699-7AD5-4006-914D-63E63D85B5A7}" destId="{51245456-165C-4F55-B6DC-D3CDD7FEF55E}" srcOrd="6" destOrd="0" presId="urn:microsoft.com/office/officeart/2008/layout/VerticalCurvedList"/>
    <dgm:cxn modelId="{6833257B-DE22-4426-B5A1-9B6EC22C069A}" type="presParOf" srcId="{51245456-165C-4F55-B6DC-D3CDD7FEF55E}" destId="{B0F4BE06-BD46-48BE-8840-6637EED43860}" srcOrd="0" destOrd="0" presId="urn:microsoft.com/office/officeart/2008/layout/VerticalCurvedList"/>
    <dgm:cxn modelId="{B3DFA5CA-F3D5-4CA6-B30E-AF1A7D3D6F79}" type="presParOf" srcId="{36F4E699-7AD5-4006-914D-63E63D85B5A7}" destId="{AD882F92-3AA4-4981-8090-1D573C527438}" srcOrd="7" destOrd="0" presId="urn:microsoft.com/office/officeart/2008/layout/VerticalCurvedList"/>
    <dgm:cxn modelId="{8D2AEEF9-9811-4CD4-97D7-8BD45F4ED012}" type="presParOf" srcId="{36F4E699-7AD5-4006-914D-63E63D85B5A7}" destId="{BF15A968-3BCD-4074-B73B-CB7A510AF178}" srcOrd="8" destOrd="0" presId="urn:microsoft.com/office/officeart/2008/layout/VerticalCurvedList"/>
    <dgm:cxn modelId="{306232FA-5DA7-4DD7-9C3D-BBA0B1BE7494}" type="presParOf" srcId="{BF15A968-3BCD-4074-B73B-CB7A510AF178}" destId="{E13756B7-461F-4980-B768-23B27BB10C8B}" srcOrd="0" destOrd="0" presId="urn:microsoft.com/office/officeart/2008/layout/VerticalCurvedList"/>
    <dgm:cxn modelId="{0A282108-138D-45CA-8709-C2598A1CB2BA}" type="presParOf" srcId="{36F4E699-7AD5-4006-914D-63E63D85B5A7}" destId="{0A9EF412-2170-428A-8059-2596ED5DEE24}" srcOrd="9" destOrd="0" presId="urn:microsoft.com/office/officeart/2008/layout/VerticalCurvedList"/>
    <dgm:cxn modelId="{E8F72471-088B-4D41-B3B0-E4A78C6C85FA}" type="presParOf" srcId="{36F4E699-7AD5-4006-914D-63E63D85B5A7}" destId="{5D386BBA-7EC1-44AF-BD2C-8AA1F4761B11}" srcOrd="10" destOrd="0" presId="urn:microsoft.com/office/officeart/2008/layout/VerticalCurvedList"/>
    <dgm:cxn modelId="{419F1E7B-2B09-457F-BC1B-7B67960D1731}" type="presParOf" srcId="{5D386BBA-7EC1-44AF-BD2C-8AA1F4761B11}" destId="{D80B3DD0-19DB-4E39-9A35-840BE0C23542}" srcOrd="0" destOrd="0" presId="urn:microsoft.com/office/officeart/2008/layout/VerticalCurvedList"/>
    <dgm:cxn modelId="{8953140B-98EF-4E94-8916-26BC11967E8A}" type="presParOf" srcId="{36F4E699-7AD5-4006-914D-63E63D85B5A7}" destId="{26CDE603-52D4-42DF-AEC9-14D0C55BCC93}" srcOrd="11" destOrd="0" presId="urn:microsoft.com/office/officeart/2008/layout/VerticalCurvedList"/>
    <dgm:cxn modelId="{5527FFF9-DD47-4B20-AB3A-6C79499547F0}" type="presParOf" srcId="{36F4E699-7AD5-4006-914D-63E63D85B5A7}" destId="{4C91B3D6-F885-4882-AE62-C9F273E09BE7}" srcOrd="12" destOrd="0" presId="urn:microsoft.com/office/officeart/2008/layout/VerticalCurvedList"/>
    <dgm:cxn modelId="{C4186B74-8EAB-4454-8259-67072BB3434A}" type="presParOf" srcId="{4C91B3D6-F885-4882-AE62-C9F273E09BE7}" destId="{30649307-FB6A-4E71-9972-E16E3BAEB092}" srcOrd="0" destOrd="0" presId="urn:microsoft.com/office/officeart/2008/layout/VerticalCurvedList"/>
    <dgm:cxn modelId="{E89501C4-D58A-4FDF-9C66-68C9C0C1969D}" type="presParOf" srcId="{36F4E699-7AD5-4006-914D-63E63D85B5A7}" destId="{C23BDE47-EA63-46B9-8C63-81C0FD5DB14C}" srcOrd="13" destOrd="0" presId="urn:microsoft.com/office/officeart/2008/layout/VerticalCurvedList"/>
    <dgm:cxn modelId="{47FFA9A2-EF5A-4EA8-8812-B50130F7EF12}" type="presParOf" srcId="{36F4E699-7AD5-4006-914D-63E63D85B5A7}" destId="{641866C9-FE50-40B8-913F-5D7500247269}" srcOrd="14" destOrd="0" presId="urn:microsoft.com/office/officeart/2008/layout/VerticalCurvedList"/>
    <dgm:cxn modelId="{354FF21E-AEAC-4D6E-B3D9-9A5EF745C64A}" type="presParOf" srcId="{641866C9-FE50-40B8-913F-5D7500247269}" destId="{A342E2A3-F378-4F14-89A2-CFF8A418EA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2FC03-9632-4DC8-98E8-5B343D82C4AA}"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098B11DD-63B1-4383-98FA-AAF7F0439707}">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dirty="0" smtClean="0">
              <a:solidFill>
                <a:srgbClr val="7030A0"/>
              </a:solidFill>
            </a:rPr>
            <a:t>Prioritize contracting with board-certified providers</a:t>
          </a:r>
          <a:endParaRPr lang="en-US" dirty="0">
            <a:solidFill>
              <a:srgbClr val="7030A0"/>
            </a:solidFill>
          </a:endParaRPr>
        </a:p>
      </dgm:t>
    </dgm:pt>
    <dgm:pt modelId="{43CACC4F-EE49-4A44-B4E0-CFACD39CCC53}" type="parTrans" cxnId="{3AB7E479-4590-47CE-90A8-5044230A8BF1}">
      <dgm:prSet/>
      <dgm:spPr/>
      <dgm:t>
        <a:bodyPr/>
        <a:lstStyle/>
        <a:p>
          <a:endParaRPr lang="en-US"/>
        </a:p>
      </dgm:t>
    </dgm:pt>
    <dgm:pt modelId="{28EE23F1-EB16-4B42-9AAC-11F5B46015D5}" type="sibTrans" cxnId="{3AB7E479-4590-47CE-90A8-5044230A8BF1}">
      <dgm:prSet/>
      <dgm:spPr/>
      <dgm:t>
        <a:bodyPr/>
        <a:lstStyle/>
        <a:p>
          <a:endParaRPr lang="en-US"/>
        </a:p>
      </dgm:t>
    </dgm:pt>
    <dgm:pt modelId="{C4787B4A-1328-404D-8CF5-984165C4E5A9}">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dirty="0" smtClean="0">
              <a:solidFill>
                <a:srgbClr val="7030A0"/>
              </a:solidFill>
            </a:rPr>
            <a:t>Monitor network providers to assure they use nationally recognized clinical practice guidelines when available</a:t>
          </a:r>
          <a:endParaRPr lang="en-US" dirty="0">
            <a:solidFill>
              <a:srgbClr val="7030A0"/>
            </a:solidFill>
          </a:endParaRPr>
        </a:p>
      </dgm:t>
    </dgm:pt>
    <dgm:pt modelId="{518B6396-9F38-4C56-B659-77D6ECAD4F3E}" type="parTrans" cxnId="{02EAFD4F-1631-47B7-8DDB-0D05D447183E}">
      <dgm:prSet/>
      <dgm:spPr/>
      <dgm:t>
        <a:bodyPr/>
        <a:lstStyle/>
        <a:p>
          <a:endParaRPr lang="en-US"/>
        </a:p>
      </dgm:t>
    </dgm:pt>
    <dgm:pt modelId="{E8F15B18-2AB9-41DD-A9C2-BD0D07D7BC58}" type="sibTrans" cxnId="{02EAFD4F-1631-47B7-8DDB-0D05D447183E}">
      <dgm:prSet/>
      <dgm:spPr/>
      <dgm:t>
        <a:bodyPr/>
        <a:lstStyle/>
        <a:p>
          <a:endParaRPr lang="en-US"/>
        </a:p>
      </dgm:t>
    </dgm:pt>
    <dgm:pt modelId="{138B9230-F6DB-4376-887E-24E75273A079}">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dirty="0" smtClean="0">
              <a:solidFill>
                <a:srgbClr val="7030A0"/>
              </a:solidFill>
            </a:rPr>
            <a:t>Assure that network providers are licensed and competent through a formal credentialing process</a:t>
          </a:r>
          <a:endParaRPr lang="en-US" dirty="0">
            <a:solidFill>
              <a:srgbClr val="7030A0"/>
            </a:solidFill>
          </a:endParaRPr>
        </a:p>
      </dgm:t>
    </dgm:pt>
    <dgm:pt modelId="{A3CBC404-9C11-4A7E-993C-EE5F8F2FC48B}" type="parTrans" cxnId="{70FDA887-1D17-498B-824D-6159204BAF39}">
      <dgm:prSet/>
      <dgm:spPr/>
      <dgm:t>
        <a:bodyPr/>
        <a:lstStyle/>
        <a:p>
          <a:endParaRPr lang="en-US"/>
        </a:p>
      </dgm:t>
    </dgm:pt>
    <dgm:pt modelId="{04133BCF-ED97-469B-BD20-269DC1A59B66}" type="sibTrans" cxnId="{70FDA887-1D17-498B-824D-6159204BAF39}">
      <dgm:prSet/>
      <dgm:spPr/>
      <dgm:t>
        <a:bodyPr/>
        <a:lstStyle/>
        <a:p>
          <a:endParaRPr lang="en-US"/>
        </a:p>
      </dgm:t>
    </dgm:pt>
    <dgm:pt modelId="{6E6368F1-1704-4E7D-A141-86529227E685}">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dirty="0" smtClean="0">
              <a:solidFill>
                <a:srgbClr val="7030A0"/>
              </a:solidFill>
            </a:rPr>
            <a:t>Document the process for linking members to services</a:t>
          </a:r>
          <a:endParaRPr lang="en-US" dirty="0">
            <a:solidFill>
              <a:srgbClr val="7030A0"/>
            </a:solidFill>
          </a:endParaRPr>
        </a:p>
      </dgm:t>
    </dgm:pt>
    <dgm:pt modelId="{17FE8327-3FB4-49E1-BF44-F9142B47AC34}" type="parTrans" cxnId="{FA1648CB-0637-4BEB-9D7F-3748332325DC}">
      <dgm:prSet/>
      <dgm:spPr/>
      <dgm:t>
        <a:bodyPr/>
        <a:lstStyle/>
        <a:p>
          <a:endParaRPr lang="en-US"/>
        </a:p>
      </dgm:t>
    </dgm:pt>
    <dgm:pt modelId="{CC51265B-1E41-4DC0-B796-00F77838C048}" type="sibTrans" cxnId="{FA1648CB-0637-4BEB-9D7F-3748332325DC}">
      <dgm:prSet/>
      <dgm:spPr/>
      <dgm:t>
        <a:bodyPr/>
        <a:lstStyle/>
        <a:p>
          <a:endParaRPr lang="en-US"/>
        </a:p>
      </dgm:t>
    </dgm:pt>
    <dgm:pt modelId="{F28CED99-385A-47D3-898D-69A2815033B5}">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dirty="0" smtClean="0">
              <a:solidFill>
                <a:srgbClr val="7030A0"/>
              </a:solidFill>
            </a:rPr>
            <a:t>Coordinate the maintenance and sharing of member’s health care information among providers and the ICT </a:t>
          </a:r>
          <a:endParaRPr lang="en-US" dirty="0">
            <a:solidFill>
              <a:srgbClr val="7030A0"/>
            </a:solidFill>
          </a:endParaRPr>
        </a:p>
      </dgm:t>
    </dgm:pt>
    <dgm:pt modelId="{B92417EC-7FB6-4FF0-A536-EF3252CE3E7F}" type="parTrans" cxnId="{1DBABD2F-529D-4522-B9A4-1B9E247A9FB3}">
      <dgm:prSet/>
      <dgm:spPr/>
      <dgm:t>
        <a:bodyPr/>
        <a:lstStyle/>
        <a:p>
          <a:endParaRPr lang="en-US"/>
        </a:p>
      </dgm:t>
    </dgm:pt>
    <dgm:pt modelId="{0FB30991-105F-4D3D-B6D1-296A4B69278D}" type="sibTrans" cxnId="{1DBABD2F-529D-4522-B9A4-1B9E247A9FB3}">
      <dgm:prSet/>
      <dgm:spPr/>
      <dgm:t>
        <a:bodyPr/>
        <a:lstStyle/>
        <a:p>
          <a:endParaRPr lang="en-US"/>
        </a:p>
      </dgm:t>
    </dgm:pt>
    <dgm:pt modelId="{09E2C683-D10A-4F19-9A1C-0F8C1F98DECF}" type="pres">
      <dgm:prSet presAssocID="{0762FC03-9632-4DC8-98E8-5B343D82C4AA}" presName="Name0" presStyleCnt="0">
        <dgm:presLayoutVars>
          <dgm:chMax val="7"/>
          <dgm:chPref val="7"/>
          <dgm:dir/>
        </dgm:presLayoutVars>
      </dgm:prSet>
      <dgm:spPr/>
      <dgm:t>
        <a:bodyPr/>
        <a:lstStyle/>
        <a:p>
          <a:endParaRPr lang="en-US"/>
        </a:p>
      </dgm:t>
    </dgm:pt>
    <dgm:pt modelId="{37BE24AB-27E8-4084-AF0C-6E5BD1F05E4B}" type="pres">
      <dgm:prSet presAssocID="{0762FC03-9632-4DC8-98E8-5B343D82C4AA}" presName="Name1" presStyleCnt="0"/>
      <dgm:spPr/>
    </dgm:pt>
    <dgm:pt modelId="{9E880B5C-7E8E-464E-BA7B-74E7EF6DB60B}" type="pres">
      <dgm:prSet presAssocID="{0762FC03-9632-4DC8-98E8-5B343D82C4AA}" presName="cycle" presStyleCnt="0"/>
      <dgm:spPr/>
    </dgm:pt>
    <dgm:pt modelId="{91FC0A11-87B2-46FD-993B-F1A8AB0E2AA6}" type="pres">
      <dgm:prSet presAssocID="{0762FC03-9632-4DC8-98E8-5B343D82C4AA}" presName="srcNode" presStyleLbl="node1" presStyleIdx="0" presStyleCnt="5"/>
      <dgm:spPr/>
    </dgm:pt>
    <dgm:pt modelId="{CDF434C5-FE78-45D9-8A0C-FC01F2B72BCB}" type="pres">
      <dgm:prSet presAssocID="{0762FC03-9632-4DC8-98E8-5B343D82C4AA}" presName="conn" presStyleLbl="parChTrans1D2" presStyleIdx="0" presStyleCnt="1"/>
      <dgm:spPr/>
      <dgm:t>
        <a:bodyPr/>
        <a:lstStyle/>
        <a:p>
          <a:endParaRPr lang="en-US"/>
        </a:p>
      </dgm:t>
    </dgm:pt>
    <dgm:pt modelId="{51BDBEC4-1478-4C68-8762-742445F82D9D}" type="pres">
      <dgm:prSet presAssocID="{0762FC03-9632-4DC8-98E8-5B343D82C4AA}" presName="extraNode" presStyleLbl="node1" presStyleIdx="0" presStyleCnt="5"/>
      <dgm:spPr/>
    </dgm:pt>
    <dgm:pt modelId="{573B465E-37D8-4AED-829A-E5489A68EAFE}" type="pres">
      <dgm:prSet presAssocID="{0762FC03-9632-4DC8-98E8-5B343D82C4AA}" presName="dstNode" presStyleLbl="node1" presStyleIdx="0" presStyleCnt="5"/>
      <dgm:spPr/>
    </dgm:pt>
    <dgm:pt modelId="{D48C2B08-A9BF-4968-A1A7-E7862647D95E}" type="pres">
      <dgm:prSet presAssocID="{098B11DD-63B1-4383-98FA-AAF7F0439707}" presName="text_1" presStyleLbl="node1" presStyleIdx="0" presStyleCnt="5">
        <dgm:presLayoutVars>
          <dgm:bulletEnabled val="1"/>
        </dgm:presLayoutVars>
      </dgm:prSet>
      <dgm:spPr/>
      <dgm:t>
        <a:bodyPr/>
        <a:lstStyle/>
        <a:p>
          <a:endParaRPr lang="en-US"/>
        </a:p>
      </dgm:t>
    </dgm:pt>
    <dgm:pt modelId="{B8D7145F-351B-4D33-A54E-E508FD1D800C}" type="pres">
      <dgm:prSet presAssocID="{098B11DD-63B1-4383-98FA-AAF7F0439707}" presName="accent_1" presStyleCnt="0"/>
      <dgm:spPr/>
    </dgm:pt>
    <dgm:pt modelId="{690CDBBE-C35D-4150-A1F0-CF443C8CDD05}" type="pres">
      <dgm:prSet presAssocID="{098B11DD-63B1-4383-98FA-AAF7F0439707}" presName="accentRepeatNode" presStyleLbl="solidFgAcc1" presStyleIdx="0" presStyleCnt="5"/>
      <dgm:spPr/>
    </dgm:pt>
    <dgm:pt modelId="{715F3028-8E87-4608-B9EF-BC288281B8F7}" type="pres">
      <dgm:prSet presAssocID="{C4787B4A-1328-404D-8CF5-984165C4E5A9}" presName="text_2" presStyleLbl="node1" presStyleIdx="1" presStyleCnt="5">
        <dgm:presLayoutVars>
          <dgm:bulletEnabled val="1"/>
        </dgm:presLayoutVars>
      </dgm:prSet>
      <dgm:spPr/>
      <dgm:t>
        <a:bodyPr/>
        <a:lstStyle/>
        <a:p>
          <a:endParaRPr lang="en-US"/>
        </a:p>
      </dgm:t>
    </dgm:pt>
    <dgm:pt modelId="{AD443895-824A-414B-9BE3-8E0A86D8338B}" type="pres">
      <dgm:prSet presAssocID="{C4787B4A-1328-404D-8CF5-984165C4E5A9}" presName="accent_2" presStyleCnt="0"/>
      <dgm:spPr/>
    </dgm:pt>
    <dgm:pt modelId="{D7B52257-BA2B-4989-94F1-C3A653E01EF8}" type="pres">
      <dgm:prSet presAssocID="{C4787B4A-1328-404D-8CF5-984165C4E5A9}" presName="accentRepeatNode" presStyleLbl="solidFgAcc1" presStyleIdx="1" presStyleCnt="5"/>
      <dgm:spPr/>
    </dgm:pt>
    <dgm:pt modelId="{1B3A18E4-456F-4EC4-B596-5060D6C38E31}" type="pres">
      <dgm:prSet presAssocID="{138B9230-F6DB-4376-887E-24E75273A079}" presName="text_3" presStyleLbl="node1" presStyleIdx="2" presStyleCnt="5">
        <dgm:presLayoutVars>
          <dgm:bulletEnabled val="1"/>
        </dgm:presLayoutVars>
      </dgm:prSet>
      <dgm:spPr/>
      <dgm:t>
        <a:bodyPr/>
        <a:lstStyle/>
        <a:p>
          <a:endParaRPr lang="en-US"/>
        </a:p>
      </dgm:t>
    </dgm:pt>
    <dgm:pt modelId="{12E1B8C6-14AB-422A-AC35-FC7081BC0355}" type="pres">
      <dgm:prSet presAssocID="{138B9230-F6DB-4376-887E-24E75273A079}" presName="accent_3" presStyleCnt="0"/>
      <dgm:spPr/>
    </dgm:pt>
    <dgm:pt modelId="{EA63728F-CDA4-48AF-9B68-675D54EAF158}" type="pres">
      <dgm:prSet presAssocID="{138B9230-F6DB-4376-887E-24E75273A079}" presName="accentRepeatNode" presStyleLbl="solidFgAcc1" presStyleIdx="2" presStyleCnt="5"/>
      <dgm:spPr/>
    </dgm:pt>
    <dgm:pt modelId="{35B5E14B-6251-444B-AC7F-8FDEA451A74A}" type="pres">
      <dgm:prSet presAssocID="{6E6368F1-1704-4E7D-A141-86529227E685}" presName="text_4" presStyleLbl="node1" presStyleIdx="3" presStyleCnt="5">
        <dgm:presLayoutVars>
          <dgm:bulletEnabled val="1"/>
        </dgm:presLayoutVars>
      </dgm:prSet>
      <dgm:spPr/>
      <dgm:t>
        <a:bodyPr/>
        <a:lstStyle/>
        <a:p>
          <a:endParaRPr lang="en-US"/>
        </a:p>
      </dgm:t>
    </dgm:pt>
    <dgm:pt modelId="{EB155FF8-2AF3-42BE-B695-46F465CC0F20}" type="pres">
      <dgm:prSet presAssocID="{6E6368F1-1704-4E7D-A141-86529227E685}" presName="accent_4" presStyleCnt="0"/>
      <dgm:spPr/>
    </dgm:pt>
    <dgm:pt modelId="{1FCDFF79-B32B-454A-9723-6FD5259E1909}" type="pres">
      <dgm:prSet presAssocID="{6E6368F1-1704-4E7D-A141-86529227E685}" presName="accentRepeatNode" presStyleLbl="solidFgAcc1" presStyleIdx="3" presStyleCnt="5"/>
      <dgm:spPr/>
    </dgm:pt>
    <dgm:pt modelId="{7A8F04EA-2765-4BBE-A509-A4C93E9C99F8}" type="pres">
      <dgm:prSet presAssocID="{F28CED99-385A-47D3-898D-69A2815033B5}" presName="text_5" presStyleLbl="node1" presStyleIdx="4" presStyleCnt="5">
        <dgm:presLayoutVars>
          <dgm:bulletEnabled val="1"/>
        </dgm:presLayoutVars>
      </dgm:prSet>
      <dgm:spPr/>
      <dgm:t>
        <a:bodyPr/>
        <a:lstStyle/>
        <a:p>
          <a:endParaRPr lang="en-US"/>
        </a:p>
      </dgm:t>
    </dgm:pt>
    <dgm:pt modelId="{6F00AC8D-C64D-4E71-8A06-BF2DB5E33959}" type="pres">
      <dgm:prSet presAssocID="{F28CED99-385A-47D3-898D-69A2815033B5}" presName="accent_5" presStyleCnt="0"/>
      <dgm:spPr/>
    </dgm:pt>
    <dgm:pt modelId="{0E5279B3-47A6-4948-8B56-F6CA949A58B4}" type="pres">
      <dgm:prSet presAssocID="{F28CED99-385A-47D3-898D-69A2815033B5}" presName="accentRepeatNode" presStyleLbl="solidFgAcc1" presStyleIdx="4" presStyleCnt="5"/>
      <dgm:spPr/>
    </dgm:pt>
  </dgm:ptLst>
  <dgm:cxnLst>
    <dgm:cxn modelId="{8358FFAE-A671-4F5B-B4CE-7DB3CAB078CE}" type="presOf" srcId="{098B11DD-63B1-4383-98FA-AAF7F0439707}" destId="{D48C2B08-A9BF-4968-A1A7-E7862647D95E}" srcOrd="0" destOrd="0" presId="urn:microsoft.com/office/officeart/2008/layout/VerticalCurvedList"/>
    <dgm:cxn modelId="{70FDA887-1D17-498B-824D-6159204BAF39}" srcId="{0762FC03-9632-4DC8-98E8-5B343D82C4AA}" destId="{138B9230-F6DB-4376-887E-24E75273A079}" srcOrd="2" destOrd="0" parTransId="{A3CBC404-9C11-4A7E-993C-EE5F8F2FC48B}" sibTransId="{04133BCF-ED97-469B-BD20-269DC1A59B66}"/>
    <dgm:cxn modelId="{1DBABD2F-529D-4522-B9A4-1B9E247A9FB3}" srcId="{0762FC03-9632-4DC8-98E8-5B343D82C4AA}" destId="{F28CED99-385A-47D3-898D-69A2815033B5}" srcOrd="4" destOrd="0" parTransId="{B92417EC-7FB6-4FF0-A536-EF3252CE3E7F}" sibTransId="{0FB30991-105F-4D3D-B6D1-296A4B69278D}"/>
    <dgm:cxn modelId="{1506EDF4-1DE7-47C0-BFFF-9F35ABC6DC4E}" type="presOf" srcId="{6E6368F1-1704-4E7D-A141-86529227E685}" destId="{35B5E14B-6251-444B-AC7F-8FDEA451A74A}" srcOrd="0" destOrd="0" presId="urn:microsoft.com/office/officeart/2008/layout/VerticalCurvedList"/>
    <dgm:cxn modelId="{088C4E67-A5F8-414D-838C-C40D997D31F5}" type="presOf" srcId="{F28CED99-385A-47D3-898D-69A2815033B5}" destId="{7A8F04EA-2765-4BBE-A509-A4C93E9C99F8}" srcOrd="0" destOrd="0" presId="urn:microsoft.com/office/officeart/2008/layout/VerticalCurvedList"/>
    <dgm:cxn modelId="{3AB7E479-4590-47CE-90A8-5044230A8BF1}" srcId="{0762FC03-9632-4DC8-98E8-5B343D82C4AA}" destId="{098B11DD-63B1-4383-98FA-AAF7F0439707}" srcOrd="0" destOrd="0" parTransId="{43CACC4F-EE49-4A44-B4E0-CFACD39CCC53}" sibTransId="{28EE23F1-EB16-4B42-9AAC-11F5B46015D5}"/>
    <dgm:cxn modelId="{02EAFD4F-1631-47B7-8DDB-0D05D447183E}" srcId="{0762FC03-9632-4DC8-98E8-5B343D82C4AA}" destId="{C4787B4A-1328-404D-8CF5-984165C4E5A9}" srcOrd="1" destOrd="0" parTransId="{518B6396-9F38-4C56-B659-77D6ECAD4F3E}" sibTransId="{E8F15B18-2AB9-41DD-A9C2-BD0D07D7BC58}"/>
    <dgm:cxn modelId="{9BE2F39B-3905-4AAE-BC15-84D0D0E4263F}" type="presOf" srcId="{138B9230-F6DB-4376-887E-24E75273A079}" destId="{1B3A18E4-456F-4EC4-B596-5060D6C38E31}" srcOrd="0" destOrd="0" presId="urn:microsoft.com/office/officeart/2008/layout/VerticalCurvedList"/>
    <dgm:cxn modelId="{4C1CCAEF-F7FC-437D-A759-0FBCF9EE157A}" type="presOf" srcId="{0762FC03-9632-4DC8-98E8-5B343D82C4AA}" destId="{09E2C683-D10A-4F19-9A1C-0F8C1F98DECF}" srcOrd="0" destOrd="0" presId="urn:microsoft.com/office/officeart/2008/layout/VerticalCurvedList"/>
    <dgm:cxn modelId="{2D6E7158-E884-4996-9292-5D6FAA0CD782}" type="presOf" srcId="{28EE23F1-EB16-4B42-9AAC-11F5B46015D5}" destId="{CDF434C5-FE78-45D9-8A0C-FC01F2B72BCB}" srcOrd="0" destOrd="0" presId="urn:microsoft.com/office/officeart/2008/layout/VerticalCurvedList"/>
    <dgm:cxn modelId="{67F5A0CB-0F81-49B2-866A-A896E83BBC83}" type="presOf" srcId="{C4787B4A-1328-404D-8CF5-984165C4E5A9}" destId="{715F3028-8E87-4608-B9EF-BC288281B8F7}" srcOrd="0" destOrd="0" presId="urn:microsoft.com/office/officeart/2008/layout/VerticalCurvedList"/>
    <dgm:cxn modelId="{FA1648CB-0637-4BEB-9D7F-3748332325DC}" srcId="{0762FC03-9632-4DC8-98E8-5B343D82C4AA}" destId="{6E6368F1-1704-4E7D-A141-86529227E685}" srcOrd="3" destOrd="0" parTransId="{17FE8327-3FB4-49E1-BF44-F9142B47AC34}" sibTransId="{CC51265B-1E41-4DC0-B796-00F77838C048}"/>
    <dgm:cxn modelId="{71C6518F-92CD-4A03-8BA5-16049769F0EF}" type="presParOf" srcId="{09E2C683-D10A-4F19-9A1C-0F8C1F98DECF}" destId="{37BE24AB-27E8-4084-AF0C-6E5BD1F05E4B}" srcOrd="0" destOrd="0" presId="urn:microsoft.com/office/officeart/2008/layout/VerticalCurvedList"/>
    <dgm:cxn modelId="{6F26B826-E9DA-4233-BED4-5A7374FB3794}" type="presParOf" srcId="{37BE24AB-27E8-4084-AF0C-6E5BD1F05E4B}" destId="{9E880B5C-7E8E-464E-BA7B-74E7EF6DB60B}" srcOrd="0" destOrd="0" presId="urn:microsoft.com/office/officeart/2008/layout/VerticalCurvedList"/>
    <dgm:cxn modelId="{2D17D338-5C9F-4D62-A1F9-7CFFEA989294}" type="presParOf" srcId="{9E880B5C-7E8E-464E-BA7B-74E7EF6DB60B}" destId="{91FC0A11-87B2-46FD-993B-F1A8AB0E2AA6}" srcOrd="0" destOrd="0" presId="urn:microsoft.com/office/officeart/2008/layout/VerticalCurvedList"/>
    <dgm:cxn modelId="{71ED370A-E3C7-4DB3-90AB-FD241D31DF0B}" type="presParOf" srcId="{9E880B5C-7E8E-464E-BA7B-74E7EF6DB60B}" destId="{CDF434C5-FE78-45D9-8A0C-FC01F2B72BCB}" srcOrd="1" destOrd="0" presId="urn:microsoft.com/office/officeart/2008/layout/VerticalCurvedList"/>
    <dgm:cxn modelId="{B6163B3A-80A1-49DF-9F44-32B04C75787E}" type="presParOf" srcId="{9E880B5C-7E8E-464E-BA7B-74E7EF6DB60B}" destId="{51BDBEC4-1478-4C68-8762-742445F82D9D}" srcOrd="2" destOrd="0" presId="urn:microsoft.com/office/officeart/2008/layout/VerticalCurvedList"/>
    <dgm:cxn modelId="{5427AD6D-4488-4364-93D1-49D1EE5E996E}" type="presParOf" srcId="{9E880B5C-7E8E-464E-BA7B-74E7EF6DB60B}" destId="{573B465E-37D8-4AED-829A-E5489A68EAFE}" srcOrd="3" destOrd="0" presId="urn:microsoft.com/office/officeart/2008/layout/VerticalCurvedList"/>
    <dgm:cxn modelId="{3CE63034-AFFE-47E2-9E5F-AB122D7387D8}" type="presParOf" srcId="{37BE24AB-27E8-4084-AF0C-6E5BD1F05E4B}" destId="{D48C2B08-A9BF-4968-A1A7-E7862647D95E}" srcOrd="1" destOrd="0" presId="urn:microsoft.com/office/officeart/2008/layout/VerticalCurvedList"/>
    <dgm:cxn modelId="{2DE40ADD-46CC-48C7-91AB-E6EC06F96F8F}" type="presParOf" srcId="{37BE24AB-27E8-4084-AF0C-6E5BD1F05E4B}" destId="{B8D7145F-351B-4D33-A54E-E508FD1D800C}" srcOrd="2" destOrd="0" presId="urn:microsoft.com/office/officeart/2008/layout/VerticalCurvedList"/>
    <dgm:cxn modelId="{3A666A15-4F94-463B-983A-8B87FC5E17F3}" type="presParOf" srcId="{B8D7145F-351B-4D33-A54E-E508FD1D800C}" destId="{690CDBBE-C35D-4150-A1F0-CF443C8CDD05}" srcOrd="0" destOrd="0" presId="urn:microsoft.com/office/officeart/2008/layout/VerticalCurvedList"/>
    <dgm:cxn modelId="{61BB9292-1FE2-4C4B-B133-1E3CD4C5FFCC}" type="presParOf" srcId="{37BE24AB-27E8-4084-AF0C-6E5BD1F05E4B}" destId="{715F3028-8E87-4608-B9EF-BC288281B8F7}" srcOrd="3" destOrd="0" presId="urn:microsoft.com/office/officeart/2008/layout/VerticalCurvedList"/>
    <dgm:cxn modelId="{237FD9E3-C64C-4315-B4F8-181B57A2B7F3}" type="presParOf" srcId="{37BE24AB-27E8-4084-AF0C-6E5BD1F05E4B}" destId="{AD443895-824A-414B-9BE3-8E0A86D8338B}" srcOrd="4" destOrd="0" presId="urn:microsoft.com/office/officeart/2008/layout/VerticalCurvedList"/>
    <dgm:cxn modelId="{196F7B35-2B8F-4D7A-8250-0E98F2DE81DF}" type="presParOf" srcId="{AD443895-824A-414B-9BE3-8E0A86D8338B}" destId="{D7B52257-BA2B-4989-94F1-C3A653E01EF8}" srcOrd="0" destOrd="0" presId="urn:microsoft.com/office/officeart/2008/layout/VerticalCurvedList"/>
    <dgm:cxn modelId="{06387C9C-0982-421F-BE85-1DE0CFBE6F07}" type="presParOf" srcId="{37BE24AB-27E8-4084-AF0C-6E5BD1F05E4B}" destId="{1B3A18E4-456F-4EC4-B596-5060D6C38E31}" srcOrd="5" destOrd="0" presId="urn:microsoft.com/office/officeart/2008/layout/VerticalCurvedList"/>
    <dgm:cxn modelId="{154B9733-64C1-4339-B6D1-DEA0A9DA3E20}" type="presParOf" srcId="{37BE24AB-27E8-4084-AF0C-6E5BD1F05E4B}" destId="{12E1B8C6-14AB-422A-AC35-FC7081BC0355}" srcOrd="6" destOrd="0" presId="urn:microsoft.com/office/officeart/2008/layout/VerticalCurvedList"/>
    <dgm:cxn modelId="{E8E2EC2E-B510-4BAF-BD49-65DBA0BAFF4E}" type="presParOf" srcId="{12E1B8C6-14AB-422A-AC35-FC7081BC0355}" destId="{EA63728F-CDA4-48AF-9B68-675D54EAF158}" srcOrd="0" destOrd="0" presId="urn:microsoft.com/office/officeart/2008/layout/VerticalCurvedList"/>
    <dgm:cxn modelId="{3E8EA3D4-7D35-4099-AA96-AA0C59A50901}" type="presParOf" srcId="{37BE24AB-27E8-4084-AF0C-6E5BD1F05E4B}" destId="{35B5E14B-6251-444B-AC7F-8FDEA451A74A}" srcOrd="7" destOrd="0" presId="urn:microsoft.com/office/officeart/2008/layout/VerticalCurvedList"/>
    <dgm:cxn modelId="{61FACB4D-9B80-4D1F-A89A-231F253309DF}" type="presParOf" srcId="{37BE24AB-27E8-4084-AF0C-6E5BD1F05E4B}" destId="{EB155FF8-2AF3-42BE-B695-46F465CC0F20}" srcOrd="8" destOrd="0" presId="urn:microsoft.com/office/officeart/2008/layout/VerticalCurvedList"/>
    <dgm:cxn modelId="{3969EC69-B213-4F36-9752-F0B773EAD236}" type="presParOf" srcId="{EB155FF8-2AF3-42BE-B695-46F465CC0F20}" destId="{1FCDFF79-B32B-454A-9723-6FD5259E1909}" srcOrd="0" destOrd="0" presId="urn:microsoft.com/office/officeart/2008/layout/VerticalCurvedList"/>
    <dgm:cxn modelId="{06822A74-5494-401A-8EA9-9FEFD5B68801}" type="presParOf" srcId="{37BE24AB-27E8-4084-AF0C-6E5BD1F05E4B}" destId="{7A8F04EA-2765-4BBE-A509-A4C93E9C99F8}" srcOrd="9" destOrd="0" presId="urn:microsoft.com/office/officeart/2008/layout/VerticalCurvedList"/>
    <dgm:cxn modelId="{7F4EEE12-0438-4EAE-B8CD-092603207205}" type="presParOf" srcId="{37BE24AB-27E8-4084-AF0C-6E5BD1F05E4B}" destId="{6F00AC8D-C64D-4E71-8A06-BF2DB5E33959}" srcOrd="10" destOrd="0" presId="urn:microsoft.com/office/officeart/2008/layout/VerticalCurvedList"/>
    <dgm:cxn modelId="{4FDAA8BA-807A-4576-AB4A-1986A2D6A7B0}" type="presParOf" srcId="{6F00AC8D-C64D-4E71-8A06-BF2DB5E33959}" destId="{0E5279B3-47A6-4948-8B56-F6CA949A58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F7525-52DF-45D2-861B-C64D5557A4AF}">
      <dsp:nvSpPr>
        <dsp:cNvPr id="0" name=""/>
        <dsp:cNvSpPr/>
      </dsp:nvSpPr>
      <dsp:spPr>
        <a:xfrm>
          <a:off x="0" y="209707"/>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Care coordination and complex care management</a:t>
          </a:r>
          <a:endParaRPr lang="en-US" sz="1900" kern="1200" dirty="0"/>
        </a:p>
      </dsp:txBody>
      <dsp:txXfrm>
        <a:off x="22246" y="231953"/>
        <a:ext cx="7585033" cy="411223"/>
      </dsp:txXfrm>
    </dsp:sp>
    <dsp:sp modelId="{3EC24F2E-C13C-4B90-A535-CE571064ACA2}">
      <dsp:nvSpPr>
        <dsp:cNvPr id="0" name=""/>
        <dsp:cNvSpPr/>
      </dsp:nvSpPr>
      <dsp:spPr>
        <a:xfrm>
          <a:off x="0" y="720142"/>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Care transitions management </a:t>
          </a:r>
          <a:endParaRPr lang="en-US" sz="1900" kern="1200"/>
        </a:p>
      </dsp:txBody>
      <dsp:txXfrm>
        <a:off x="22246" y="742388"/>
        <a:ext cx="7585033" cy="411223"/>
      </dsp:txXfrm>
    </dsp:sp>
    <dsp:sp modelId="{C0502CD0-BDBC-495B-B4F0-E07DFA1D220D}">
      <dsp:nvSpPr>
        <dsp:cNvPr id="0" name=""/>
        <dsp:cNvSpPr/>
      </dsp:nvSpPr>
      <dsp:spPr>
        <a:xfrm>
          <a:off x="0" y="1230577"/>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Physician home visiting services </a:t>
          </a:r>
          <a:endParaRPr lang="en-US" sz="1900" kern="1200" dirty="0"/>
        </a:p>
      </dsp:txBody>
      <dsp:txXfrm>
        <a:off x="22246" y="1252823"/>
        <a:ext cx="7585033" cy="411223"/>
      </dsp:txXfrm>
    </dsp:sp>
    <dsp:sp modelId="{90BB24F0-40AD-47FF-82A4-8924977F28EE}">
      <dsp:nvSpPr>
        <dsp:cNvPr id="0" name=""/>
        <dsp:cNvSpPr/>
      </dsp:nvSpPr>
      <dsp:spPr>
        <a:xfrm>
          <a:off x="0" y="1741012"/>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In-home wound care </a:t>
          </a:r>
          <a:endParaRPr lang="en-US" sz="1900" kern="1200" dirty="0"/>
        </a:p>
      </dsp:txBody>
      <dsp:txXfrm>
        <a:off x="22246" y="1763258"/>
        <a:ext cx="7585033" cy="411223"/>
      </dsp:txXfrm>
    </dsp:sp>
    <dsp:sp modelId="{CCE2DADB-BCEB-4C8B-9AB5-656D0D9C74DC}">
      <dsp:nvSpPr>
        <dsp:cNvPr id="0" name=""/>
        <dsp:cNvSpPr/>
      </dsp:nvSpPr>
      <dsp:spPr>
        <a:xfrm>
          <a:off x="0" y="2251447"/>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Disease management services</a:t>
          </a:r>
          <a:endParaRPr lang="en-US" sz="1900" kern="1200"/>
        </a:p>
      </dsp:txBody>
      <dsp:txXfrm>
        <a:off x="22246" y="2273693"/>
        <a:ext cx="7585033" cy="411223"/>
      </dsp:txXfrm>
    </dsp:sp>
    <dsp:sp modelId="{D0CAB110-DD66-435C-BDEA-900DCF54A7C6}">
      <dsp:nvSpPr>
        <dsp:cNvPr id="0" name=""/>
        <dsp:cNvSpPr/>
      </dsp:nvSpPr>
      <dsp:spPr>
        <a:xfrm>
          <a:off x="0" y="2761882"/>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Clinical management in long term care facilities as needed </a:t>
          </a:r>
          <a:endParaRPr lang="en-US" sz="1900" kern="1200"/>
        </a:p>
      </dsp:txBody>
      <dsp:txXfrm>
        <a:off x="22246" y="2784128"/>
        <a:ext cx="7585033" cy="411223"/>
      </dsp:txXfrm>
    </dsp:sp>
    <dsp:sp modelId="{DB34A195-C663-4782-8F75-089ECE2937CE}">
      <dsp:nvSpPr>
        <dsp:cNvPr id="0" name=""/>
        <dsp:cNvSpPr/>
      </dsp:nvSpPr>
      <dsp:spPr>
        <a:xfrm>
          <a:off x="0" y="3272317"/>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Medication Therapy Management and medication reconciliation </a:t>
          </a:r>
          <a:endParaRPr lang="en-US" sz="1900" kern="1200"/>
        </a:p>
      </dsp:txBody>
      <dsp:txXfrm>
        <a:off x="22246" y="3294563"/>
        <a:ext cx="7585033" cy="411223"/>
      </dsp:txXfrm>
    </dsp:sp>
    <dsp:sp modelId="{FFD36ED3-A453-4868-8D6B-55D88995A0CF}">
      <dsp:nvSpPr>
        <dsp:cNvPr id="0" name=""/>
        <dsp:cNvSpPr/>
      </dsp:nvSpPr>
      <dsp:spPr>
        <a:xfrm>
          <a:off x="0" y="3782752"/>
          <a:ext cx="7629525"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Medicare and Medicaid benefit and eligibility coordination and advocacy </a:t>
          </a:r>
          <a:endParaRPr lang="en-US" sz="1900" kern="1200"/>
        </a:p>
      </dsp:txBody>
      <dsp:txXfrm>
        <a:off x="22246" y="3804998"/>
        <a:ext cx="7585033"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A3B5-45B6-473F-AA9D-0A90ACA79609}">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03D77-A7E5-4720-A837-1D10A97D0C94}">
      <dsp:nvSpPr>
        <dsp:cNvPr id="0" name=""/>
        <dsp:cNvSpPr/>
      </dsp:nvSpPr>
      <dsp:spPr>
        <a:xfrm>
          <a:off x="285089" y="184749"/>
          <a:ext cx="5756656"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Medical condition management</a:t>
          </a:r>
          <a:endParaRPr lang="en-US" sz="1700" kern="1200" dirty="0">
            <a:solidFill>
              <a:srgbClr val="7030A0"/>
            </a:solidFill>
          </a:endParaRPr>
        </a:p>
      </dsp:txBody>
      <dsp:txXfrm>
        <a:off x="285089" y="184749"/>
        <a:ext cx="5756656" cy="369336"/>
      </dsp:txXfrm>
    </dsp:sp>
    <dsp:sp modelId="{E9FE32A3-A464-49FD-BF80-1B7D31E49CEC}">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0B5AD-9F6D-4E46-9FC0-53AFBFF7A56C}">
      <dsp:nvSpPr>
        <dsp:cNvPr id="0" name=""/>
        <dsp:cNvSpPr/>
      </dsp:nvSpPr>
      <dsp:spPr>
        <a:xfrm>
          <a:off x="619556" y="739079"/>
          <a:ext cx="5422188"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Long-term services and supports (LTSS benefits)</a:t>
          </a:r>
          <a:endParaRPr lang="en-US" sz="1700" kern="1200" dirty="0">
            <a:solidFill>
              <a:srgbClr val="7030A0"/>
            </a:solidFill>
          </a:endParaRPr>
        </a:p>
      </dsp:txBody>
      <dsp:txXfrm>
        <a:off x="619556" y="739079"/>
        <a:ext cx="5422188" cy="369336"/>
      </dsp:txXfrm>
    </dsp:sp>
    <dsp:sp modelId="{84B3F085-A50C-4347-8F95-7F3E61FDDE50}">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1B2B3-8917-4BE6-B468-BD4BABDC4A86}">
      <dsp:nvSpPr>
        <dsp:cNvPr id="0" name=""/>
        <dsp:cNvSpPr/>
      </dsp:nvSpPr>
      <dsp:spPr>
        <a:xfrm>
          <a:off x="802843" y="1293002"/>
          <a:ext cx="5238902"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Skilled nursing, DME, Home Health</a:t>
          </a:r>
          <a:endParaRPr lang="en-US" sz="1700" kern="1200" dirty="0">
            <a:solidFill>
              <a:srgbClr val="7030A0"/>
            </a:solidFill>
          </a:endParaRPr>
        </a:p>
      </dsp:txBody>
      <dsp:txXfrm>
        <a:off x="802843" y="1293002"/>
        <a:ext cx="5238902" cy="369336"/>
      </dsp:txXfrm>
    </dsp:sp>
    <dsp:sp modelId="{B0F4BE06-BD46-48BE-8840-6637EED43860}">
      <dsp:nvSpPr>
        <dsp:cNvPr id="0" name=""/>
        <dsp:cNvSpPr/>
      </dsp:nvSpPr>
      <dsp:spPr>
        <a:xfrm>
          <a:off x="572007" y="1246835"/>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882F92-3AA4-4981-8090-1D573C527438}">
      <dsp:nvSpPr>
        <dsp:cNvPr id="0" name=""/>
        <dsp:cNvSpPr/>
      </dsp:nvSpPr>
      <dsp:spPr>
        <a:xfrm>
          <a:off x="861364" y="1847331"/>
          <a:ext cx="5180380"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Occupational therapy, Physical therapy, Speech therapy</a:t>
          </a:r>
        </a:p>
      </dsp:txBody>
      <dsp:txXfrm>
        <a:off x="861364" y="1847331"/>
        <a:ext cx="5180380" cy="369336"/>
      </dsp:txXfrm>
    </dsp:sp>
    <dsp:sp modelId="{E13756B7-461F-4980-B768-23B27BB10C8B}">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EF412-2170-428A-8059-2596ED5DEE24}">
      <dsp:nvSpPr>
        <dsp:cNvPr id="0" name=""/>
        <dsp:cNvSpPr/>
      </dsp:nvSpPr>
      <dsp:spPr>
        <a:xfrm>
          <a:off x="802843" y="2401661"/>
          <a:ext cx="5238902"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Behavioral health and substance use disorder</a:t>
          </a:r>
          <a:endParaRPr lang="en-US" sz="1700" kern="1200" dirty="0">
            <a:solidFill>
              <a:srgbClr val="7030A0"/>
            </a:solidFill>
          </a:endParaRPr>
        </a:p>
      </dsp:txBody>
      <dsp:txXfrm>
        <a:off x="802843" y="2401661"/>
        <a:ext cx="5238902" cy="369336"/>
      </dsp:txXfrm>
    </dsp:sp>
    <dsp:sp modelId="{D80B3DD0-19DB-4E39-9A35-840BE0C23542}">
      <dsp:nvSpPr>
        <dsp:cNvPr id="0" name=""/>
        <dsp:cNvSpPr/>
      </dsp:nvSpPr>
      <dsp:spPr>
        <a:xfrm>
          <a:off x="572007" y="235549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DE603-52D4-42DF-AEC9-14D0C55BCC93}">
      <dsp:nvSpPr>
        <dsp:cNvPr id="0" name=""/>
        <dsp:cNvSpPr/>
      </dsp:nvSpPr>
      <dsp:spPr>
        <a:xfrm>
          <a:off x="619556" y="2955584"/>
          <a:ext cx="5422188"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Transportation</a:t>
          </a:r>
          <a:endParaRPr lang="en-US" sz="1700" kern="1200" dirty="0">
            <a:solidFill>
              <a:srgbClr val="7030A0"/>
            </a:solidFill>
          </a:endParaRPr>
        </a:p>
      </dsp:txBody>
      <dsp:txXfrm>
        <a:off x="619556" y="2955584"/>
        <a:ext cx="5422188" cy="369336"/>
      </dsp:txXfrm>
    </dsp:sp>
    <dsp:sp modelId="{30649307-FB6A-4E71-9972-E16E3BAEB092}">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BDE47-EA63-46B9-8C63-81C0FD5DB14C}">
      <dsp:nvSpPr>
        <dsp:cNvPr id="0" name=""/>
        <dsp:cNvSpPr/>
      </dsp:nvSpPr>
      <dsp:spPr>
        <a:xfrm>
          <a:off x="285089" y="3509914"/>
          <a:ext cx="5756656" cy="36933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rgbClr val="7030A0"/>
              </a:solidFill>
            </a:rPr>
            <a:t>Other services, as needed</a:t>
          </a:r>
        </a:p>
      </dsp:txBody>
      <dsp:txXfrm>
        <a:off x="285089" y="3509914"/>
        <a:ext cx="5756656" cy="369336"/>
      </dsp:txXfrm>
    </dsp:sp>
    <dsp:sp modelId="{A342E2A3-F378-4F14-89A2-CFF8A418EA9D}">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434C5-FE78-45D9-8A0C-FC01F2B72BCB}">
      <dsp:nvSpPr>
        <dsp:cNvPr id="0" name=""/>
        <dsp:cNvSpPr/>
      </dsp:nvSpPr>
      <dsp:spPr>
        <a:xfrm>
          <a:off x="-4626827" y="-709347"/>
          <a:ext cx="5511414" cy="5511414"/>
        </a:xfrm>
        <a:prstGeom prst="blockArc">
          <a:avLst>
            <a:gd name="adj1" fmla="val 18900000"/>
            <a:gd name="adj2" fmla="val 2700000"/>
            <a:gd name="adj3" fmla="val 392"/>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8C2B08-A9BF-4968-A1A7-E7862647D95E}">
      <dsp:nvSpPr>
        <dsp:cNvPr id="0" name=""/>
        <dsp:cNvSpPr/>
      </dsp:nvSpPr>
      <dsp:spPr>
        <a:xfrm>
          <a:off x="387192" y="255713"/>
          <a:ext cx="6818046" cy="51175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204"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solidFill>
                <a:srgbClr val="7030A0"/>
              </a:solidFill>
            </a:rPr>
            <a:t>Prioritize contracting with board-certified providers</a:t>
          </a:r>
          <a:endParaRPr lang="en-US" sz="1500" kern="1200" dirty="0">
            <a:solidFill>
              <a:srgbClr val="7030A0"/>
            </a:solidFill>
          </a:endParaRPr>
        </a:p>
      </dsp:txBody>
      <dsp:txXfrm>
        <a:off x="387192" y="255713"/>
        <a:ext cx="6818046" cy="511753"/>
      </dsp:txXfrm>
    </dsp:sp>
    <dsp:sp modelId="{690CDBBE-C35D-4150-A1F0-CF443C8CDD05}">
      <dsp:nvSpPr>
        <dsp:cNvPr id="0" name=""/>
        <dsp:cNvSpPr/>
      </dsp:nvSpPr>
      <dsp:spPr>
        <a:xfrm>
          <a:off x="67346" y="191743"/>
          <a:ext cx="639691" cy="63969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5F3028-8E87-4608-B9EF-BC288281B8F7}">
      <dsp:nvSpPr>
        <dsp:cNvPr id="0" name=""/>
        <dsp:cNvSpPr/>
      </dsp:nvSpPr>
      <dsp:spPr>
        <a:xfrm>
          <a:off x="753899" y="1023097"/>
          <a:ext cx="6451339" cy="51175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204"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solidFill>
                <a:srgbClr val="7030A0"/>
              </a:solidFill>
            </a:rPr>
            <a:t>Monitor network providers to assure they use nationally recognized clinical practice guidelines when available</a:t>
          </a:r>
          <a:endParaRPr lang="en-US" sz="1500" kern="1200" dirty="0">
            <a:solidFill>
              <a:srgbClr val="7030A0"/>
            </a:solidFill>
          </a:endParaRPr>
        </a:p>
      </dsp:txBody>
      <dsp:txXfrm>
        <a:off x="753899" y="1023097"/>
        <a:ext cx="6451339" cy="511753"/>
      </dsp:txXfrm>
    </dsp:sp>
    <dsp:sp modelId="{D7B52257-BA2B-4989-94F1-C3A653E01EF8}">
      <dsp:nvSpPr>
        <dsp:cNvPr id="0" name=""/>
        <dsp:cNvSpPr/>
      </dsp:nvSpPr>
      <dsp:spPr>
        <a:xfrm>
          <a:off x="434053" y="959128"/>
          <a:ext cx="639691" cy="63969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B3A18E4-456F-4EC4-B596-5060D6C38E31}">
      <dsp:nvSpPr>
        <dsp:cNvPr id="0" name=""/>
        <dsp:cNvSpPr/>
      </dsp:nvSpPr>
      <dsp:spPr>
        <a:xfrm>
          <a:off x="866449" y="1790482"/>
          <a:ext cx="6338789" cy="51175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204"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solidFill>
                <a:srgbClr val="7030A0"/>
              </a:solidFill>
            </a:rPr>
            <a:t>Assure that network providers are licensed and competent through a formal credentialing process</a:t>
          </a:r>
          <a:endParaRPr lang="en-US" sz="1500" kern="1200" dirty="0">
            <a:solidFill>
              <a:srgbClr val="7030A0"/>
            </a:solidFill>
          </a:endParaRPr>
        </a:p>
      </dsp:txBody>
      <dsp:txXfrm>
        <a:off x="866449" y="1790482"/>
        <a:ext cx="6338789" cy="511753"/>
      </dsp:txXfrm>
    </dsp:sp>
    <dsp:sp modelId="{EA63728F-CDA4-48AF-9B68-675D54EAF158}">
      <dsp:nvSpPr>
        <dsp:cNvPr id="0" name=""/>
        <dsp:cNvSpPr/>
      </dsp:nvSpPr>
      <dsp:spPr>
        <a:xfrm>
          <a:off x="546603" y="1726513"/>
          <a:ext cx="639691" cy="63969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5B5E14B-6251-444B-AC7F-8FDEA451A74A}">
      <dsp:nvSpPr>
        <dsp:cNvPr id="0" name=""/>
        <dsp:cNvSpPr/>
      </dsp:nvSpPr>
      <dsp:spPr>
        <a:xfrm>
          <a:off x="753899" y="2557867"/>
          <a:ext cx="6451339" cy="51175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204"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solidFill>
                <a:srgbClr val="7030A0"/>
              </a:solidFill>
            </a:rPr>
            <a:t>Document the process for linking members to services</a:t>
          </a:r>
          <a:endParaRPr lang="en-US" sz="1500" kern="1200" dirty="0">
            <a:solidFill>
              <a:srgbClr val="7030A0"/>
            </a:solidFill>
          </a:endParaRPr>
        </a:p>
      </dsp:txBody>
      <dsp:txXfrm>
        <a:off x="753899" y="2557867"/>
        <a:ext cx="6451339" cy="511753"/>
      </dsp:txXfrm>
    </dsp:sp>
    <dsp:sp modelId="{1FCDFF79-B32B-454A-9723-6FD5259E1909}">
      <dsp:nvSpPr>
        <dsp:cNvPr id="0" name=""/>
        <dsp:cNvSpPr/>
      </dsp:nvSpPr>
      <dsp:spPr>
        <a:xfrm>
          <a:off x="434053" y="2493898"/>
          <a:ext cx="639691" cy="63969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A8F04EA-2765-4BBE-A509-A4C93E9C99F8}">
      <dsp:nvSpPr>
        <dsp:cNvPr id="0" name=""/>
        <dsp:cNvSpPr/>
      </dsp:nvSpPr>
      <dsp:spPr>
        <a:xfrm>
          <a:off x="387192" y="3325252"/>
          <a:ext cx="6818046" cy="51175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204"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solidFill>
                <a:srgbClr val="7030A0"/>
              </a:solidFill>
            </a:rPr>
            <a:t>Coordinate the maintenance and sharing of member’s health care information among providers and the ICT </a:t>
          </a:r>
          <a:endParaRPr lang="en-US" sz="1500" kern="1200" dirty="0">
            <a:solidFill>
              <a:srgbClr val="7030A0"/>
            </a:solidFill>
          </a:endParaRPr>
        </a:p>
      </dsp:txBody>
      <dsp:txXfrm>
        <a:off x="387192" y="3325252"/>
        <a:ext cx="6818046" cy="511753"/>
      </dsp:txXfrm>
    </dsp:sp>
    <dsp:sp modelId="{0E5279B3-47A6-4948-8B56-F6CA949A58B4}">
      <dsp:nvSpPr>
        <dsp:cNvPr id="0" name=""/>
        <dsp:cNvSpPr/>
      </dsp:nvSpPr>
      <dsp:spPr>
        <a:xfrm>
          <a:off x="67346" y="3261283"/>
          <a:ext cx="639691" cy="63969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7363"/>
          </a:xfrm>
          <a:prstGeom prst="rect">
            <a:avLst/>
          </a:prstGeom>
        </p:spPr>
        <p:txBody>
          <a:bodyPr vert="horz" lIns="91567" tIns="45785" rIns="91567" bIns="45785" rtlCol="0"/>
          <a:lstStyle>
            <a:lvl1pPr algn="l">
              <a:defRPr sz="1200"/>
            </a:lvl1pPr>
          </a:lstStyle>
          <a:p>
            <a:endParaRPr lang="en-US"/>
          </a:p>
        </p:txBody>
      </p:sp>
      <p:sp>
        <p:nvSpPr>
          <p:cNvPr id="3" name="Date Placeholder 2"/>
          <p:cNvSpPr>
            <a:spLocks noGrp="1"/>
          </p:cNvSpPr>
          <p:nvPr>
            <p:ph type="dt" sz="quarter" idx="1"/>
          </p:nvPr>
        </p:nvSpPr>
        <p:spPr>
          <a:xfrm>
            <a:off x="3977532" y="1"/>
            <a:ext cx="3043979" cy="467363"/>
          </a:xfrm>
          <a:prstGeom prst="rect">
            <a:avLst/>
          </a:prstGeom>
        </p:spPr>
        <p:txBody>
          <a:bodyPr vert="horz" lIns="91567" tIns="45785" rIns="91567" bIns="45785" rtlCol="0"/>
          <a:lstStyle>
            <a:lvl1pPr algn="r">
              <a:defRPr sz="1200"/>
            </a:lvl1pPr>
          </a:lstStyle>
          <a:p>
            <a:fld id="{1AC73AD6-651A-47C5-9777-3242A40A3799}" type="datetimeFigureOut">
              <a:rPr lang="en-US" smtClean="0"/>
              <a:t>2/7/2020</a:t>
            </a:fld>
            <a:endParaRPr lang="en-US"/>
          </a:p>
        </p:txBody>
      </p:sp>
      <p:sp>
        <p:nvSpPr>
          <p:cNvPr id="4" name="Footer Placeholder 3"/>
          <p:cNvSpPr>
            <a:spLocks noGrp="1"/>
          </p:cNvSpPr>
          <p:nvPr>
            <p:ph type="ftr" sz="quarter" idx="2"/>
          </p:nvPr>
        </p:nvSpPr>
        <p:spPr>
          <a:xfrm>
            <a:off x="2" y="8841739"/>
            <a:ext cx="3043979" cy="467363"/>
          </a:xfrm>
          <a:prstGeom prst="rect">
            <a:avLst/>
          </a:prstGeom>
        </p:spPr>
        <p:txBody>
          <a:bodyPr vert="horz" lIns="91567" tIns="45785" rIns="91567" bIns="45785"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9"/>
            <a:ext cx="3043979" cy="467363"/>
          </a:xfrm>
          <a:prstGeom prst="rect">
            <a:avLst/>
          </a:prstGeom>
        </p:spPr>
        <p:txBody>
          <a:bodyPr vert="horz" lIns="91567" tIns="45785" rIns="91567" bIns="45785" rtlCol="0" anchor="b"/>
          <a:lstStyle>
            <a:lvl1pPr algn="r">
              <a:defRPr sz="1200"/>
            </a:lvl1pPr>
          </a:lstStyle>
          <a:p>
            <a:fld id="{0C6793E0-AEB2-48B1-A9CD-75AD992D3FA5}" type="slidenum">
              <a:rPr lang="en-US" smtClean="0"/>
              <a:t>‹#›</a:t>
            </a:fld>
            <a:endParaRPr lang="en-US"/>
          </a:p>
        </p:txBody>
      </p:sp>
    </p:spTree>
    <p:extLst>
      <p:ext uri="{BB962C8B-B14F-4D97-AF65-F5344CB8AC3E}">
        <p14:creationId xmlns:p14="http://schemas.microsoft.com/office/powerpoint/2010/main" val="526309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E10F6A9D-C88B-4C3F-82F4-0AFD155D4518}" type="datetimeFigureOut">
              <a:rPr lang="en-US" smtClean="0"/>
              <a:t>2/7/2020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D4EF518A-1A04-4056-9E81-DBBFDD55F6DA}" type="slidenum">
              <a:rPr lang="en-US" smtClean="0"/>
              <a:t>‹#›</a:t>
            </a:fld>
            <a:endParaRPr lang="en-US" dirty="0"/>
          </a:p>
        </p:txBody>
      </p:sp>
    </p:spTree>
    <p:extLst>
      <p:ext uri="{BB962C8B-B14F-4D97-AF65-F5344CB8AC3E}">
        <p14:creationId xmlns:p14="http://schemas.microsoft.com/office/powerpoint/2010/main" val="104733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4</a:t>
            </a:fld>
            <a:endParaRPr lang="en-US" dirty="0"/>
          </a:p>
        </p:txBody>
      </p:sp>
    </p:spTree>
    <p:extLst>
      <p:ext uri="{BB962C8B-B14F-4D97-AF65-F5344CB8AC3E}">
        <p14:creationId xmlns:p14="http://schemas.microsoft.com/office/powerpoint/2010/main" val="376630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5</a:t>
            </a:fld>
            <a:endParaRPr lang="en-US" dirty="0"/>
          </a:p>
        </p:txBody>
      </p:sp>
    </p:spTree>
    <p:extLst>
      <p:ext uri="{BB962C8B-B14F-4D97-AF65-F5344CB8AC3E}">
        <p14:creationId xmlns:p14="http://schemas.microsoft.com/office/powerpoint/2010/main" val="245823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7</a:t>
            </a:fld>
            <a:endParaRPr lang="en-US" dirty="0"/>
          </a:p>
        </p:txBody>
      </p:sp>
    </p:spTree>
    <p:extLst>
      <p:ext uri="{BB962C8B-B14F-4D97-AF65-F5344CB8AC3E}">
        <p14:creationId xmlns:p14="http://schemas.microsoft.com/office/powerpoint/2010/main" val="323597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9</a:t>
            </a:fld>
            <a:endParaRPr lang="en-US" dirty="0"/>
          </a:p>
        </p:txBody>
      </p:sp>
    </p:spTree>
    <p:extLst>
      <p:ext uri="{BB962C8B-B14F-4D97-AF65-F5344CB8AC3E}">
        <p14:creationId xmlns:p14="http://schemas.microsoft.com/office/powerpoint/2010/main" val="164667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11</a:t>
            </a:fld>
            <a:endParaRPr lang="en-US" dirty="0"/>
          </a:p>
        </p:txBody>
      </p:sp>
    </p:spTree>
    <p:extLst>
      <p:ext uri="{BB962C8B-B14F-4D97-AF65-F5344CB8AC3E}">
        <p14:creationId xmlns:p14="http://schemas.microsoft.com/office/powerpoint/2010/main" val="176621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25</a:t>
            </a:fld>
            <a:endParaRPr lang="en-US" dirty="0"/>
          </a:p>
        </p:txBody>
      </p:sp>
    </p:spTree>
    <p:extLst>
      <p:ext uri="{BB962C8B-B14F-4D97-AF65-F5344CB8AC3E}">
        <p14:creationId xmlns:p14="http://schemas.microsoft.com/office/powerpoint/2010/main" val="57703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26</a:t>
            </a:fld>
            <a:endParaRPr lang="en-US" dirty="0"/>
          </a:p>
        </p:txBody>
      </p:sp>
    </p:spTree>
    <p:extLst>
      <p:ext uri="{BB962C8B-B14F-4D97-AF65-F5344CB8AC3E}">
        <p14:creationId xmlns:p14="http://schemas.microsoft.com/office/powerpoint/2010/main" val="24741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2934135"/>
            <a:ext cx="4825550" cy="881653"/>
          </a:xfrm>
          <a:prstGeom prst="rect">
            <a:avLst/>
          </a:prstGeom>
        </p:spPr>
        <p:txBody>
          <a:bodyPr/>
          <a:lstStyle>
            <a:lvl1pPr algn="l">
              <a:defRPr sz="3200" b="0" i="0">
                <a:solidFill>
                  <a:schemeClr val="accent5"/>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2000" i="1">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5963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57814-0789-4835-B834-CF2A57B5FE0E}"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170431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57814-0789-4835-B834-CF2A57B5FE0E}"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370601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57814-0789-4835-B834-CF2A57B5FE0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16758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57814-0789-4835-B834-CF2A57B5FE0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359114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63518"/>
            <a:ext cx="8458200" cy="4084882"/>
          </a:xfrm>
          <a:prstGeom prst="rect">
            <a:avLst/>
          </a:prstGeom>
        </p:spPr>
        <p:txBody>
          <a:bodyPr/>
          <a:lstStyle>
            <a:lvl1pPr>
              <a:defRPr sz="3200">
                <a:solidFill>
                  <a:schemeClr val="tx1">
                    <a:lumMod val="50000"/>
                    <a:lumOff val="50000"/>
                  </a:schemeClr>
                </a:solidFill>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8397452" y="6405834"/>
            <a:ext cx="441747"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
        <p:nvSpPr>
          <p:cNvPr id="11" name="Title 10"/>
          <p:cNvSpPr>
            <a:spLocks noGrp="1"/>
          </p:cNvSpPr>
          <p:nvPr>
            <p:ph type="title"/>
          </p:nvPr>
        </p:nvSpPr>
        <p:spPr>
          <a:xfrm>
            <a:off x="381000" y="1046163"/>
            <a:ext cx="6051108" cy="623509"/>
          </a:xfrm>
          <a:prstGeom prst="rect">
            <a:avLst/>
          </a:prstGeom>
        </p:spPr>
        <p:txBody>
          <a:bodyPr vert="horz"/>
          <a:lstStyle>
            <a:lvl1pPr algn="l">
              <a:defRPr sz="4000">
                <a:solidFill>
                  <a:srgbClr val="7030A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07206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63518"/>
            <a:ext cx="8458200" cy="4084882"/>
          </a:xfrm>
          <a:prstGeom prst="rect">
            <a:avLst/>
          </a:prstGeom>
        </p:spPr>
        <p:txBody>
          <a:bodyPr/>
          <a:lstStyle>
            <a:lvl1pPr>
              <a:defRPr sz="3200">
                <a:solidFill>
                  <a:schemeClr val="tx1">
                    <a:lumMod val="50000"/>
                    <a:lumOff val="50000"/>
                  </a:schemeClr>
                </a:solidFill>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8397452" y="6405834"/>
            <a:ext cx="441747"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
        <p:nvSpPr>
          <p:cNvPr id="11" name="Title 10"/>
          <p:cNvSpPr>
            <a:spLocks noGrp="1"/>
          </p:cNvSpPr>
          <p:nvPr>
            <p:ph type="title"/>
          </p:nvPr>
        </p:nvSpPr>
        <p:spPr>
          <a:xfrm>
            <a:off x="381000" y="1046163"/>
            <a:ext cx="6051108" cy="623509"/>
          </a:xfrm>
          <a:prstGeom prst="rect">
            <a:avLst/>
          </a:prstGeom>
        </p:spPr>
        <p:txBody>
          <a:bodyPr vert="horz"/>
          <a:lstStyle>
            <a:lvl1pPr algn="l">
              <a:defRPr sz="4000">
                <a:solidFill>
                  <a:srgbClr val="7030A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82434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lvl1pPr algn="l">
              <a:defRPr>
                <a:solidFill>
                  <a:srgbClr val="7030A0"/>
                </a:solidFill>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5857814-0789-4835-B834-CF2A57B5FE0E}" type="datetimeFigureOut">
              <a:rPr lang="en-US" smtClean="0"/>
              <a:t>2/7/2020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24495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57814-0789-4835-B834-CF2A57B5FE0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127801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57814-0789-4835-B834-CF2A57B5FE0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383668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57814-0789-4835-B834-CF2A57B5FE0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26040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57814-0789-4835-B834-CF2A57B5FE0E}"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220572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57814-0789-4835-B834-CF2A57B5FE0E}"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313266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57814-0789-4835-B834-CF2A57B5FE0E}"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243723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57814-0789-4835-B834-CF2A57B5FE0E}"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F92CF-4112-4B7D-9EDB-337C48C4141F}" type="slidenum">
              <a:rPr lang="en-US" smtClean="0"/>
              <a:t>‹#›</a:t>
            </a:fld>
            <a:endParaRPr lang="en-US"/>
          </a:p>
        </p:txBody>
      </p:sp>
    </p:spTree>
    <p:extLst>
      <p:ext uri="{BB962C8B-B14F-4D97-AF65-F5344CB8AC3E}">
        <p14:creationId xmlns:p14="http://schemas.microsoft.com/office/powerpoint/2010/main" val="3749700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532120"/>
            <a:ext cx="9144000" cy="1325880"/>
          </a:xfrm>
          <a:prstGeom prst="rect">
            <a:avLst/>
          </a:prstGeom>
        </p:spPr>
      </p:pic>
      <p:sp>
        <p:nvSpPr>
          <p:cNvPr id="9" name="TextBox 8"/>
          <p:cNvSpPr txBox="1"/>
          <p:nvPr userDrawn="1"/>
        </p:nvSpPr>
        <p:spPr>
          <a:xfrm>
            <a:off x="5034971" y="6919245"/>
            <a:ext cx="184666" cy="369332"/>
          </a:xfrm>
          <a:prstGeom prst="rect">
            <a:avLst/>
          </a:prstGeom>
          <a:noFill/>
        </p:spPr>
        <p:txBody>
          <a:bodyPr wrap="none" rtlCol="0">
            <a:spAutoFit/>
          </a:bodyPr>
          <a:lstStyle/>
          <a:p>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18316" y="106135"/>
            <a:ext cx="2834640" cy="1143000"/>
          </a:xfrm>
          <a:prstGeom prst="rect">
            <a:avLst/>
          </a:prstGeom>
        </p:spPr>
      </p:pic>
    </p:spTree>
    <p:extLst>
      <p:ext uri="{BB962C8B-B14F-4D97-AF65-F5344CB8AC3E}">
        <p14:creationId xmlns:p14="http://schemas.microsoft.com/office/powerpoint/2010/main" val="1619144152"/>
      </p:ext>
    </p:extLst>
  </p:cSld>
  <p:clrMap bg1="lt1" tx1="dk1" bg2="lt2" tx2="dk2" accent1="accent1" accent2="accent2" accent3="accent3" accent4="accent4" accent5="accent5" accent6="accent6" hlink="hlink" folHlink="folHlink"/>
  <p:sldLayoutIdLst>
    <p:sldLayoutId id="2147483649"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57814-0789-4835-B834-CF2A57B5FE0E}" type="datetimeFigureOut">
              <a:rPr lang="en-US" smtClean="0"/>
              <a:t>2/7/2020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F92CF-4112-4B7D-9EDB-337C48C4141F}" type="slidenum">
              <a:rPr lang="en-US" smtClean="0"/>
              <a:t>‹#›</a:t>
            </a:fld>
            <a:endParaRPr lang="en-US"/>
          </a:p>
        </p:txBody>
      </p:sp>
    </p:spTree>
    <p:extLst>
      <p:ext uri="{BB962C8B-B14F-4D97-AF65-F5344CB8AC3E}">
        <p14:creationId xmlns:p14="http://schemas.microsoft.com/office/powerpoint/2010/main" val="387753572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32120"/>
            <a:ext cx="9144000" cy="132588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8316" y="106135"/>
            <a:ext cx="2834640" cy="1143000"/>
          </a:xfrm>
          <a:prstGeom prst="rect">
            <a:avLst/>
          </a:prstGeom>
        </p:spPr>
      </p:pic>
    </p:spTree>
    <p:extLst>
      <p:ext uri="{BB962C8B-B14F-4D97-AF65-F5344CB8AC3E}">
        <p14:creationId xmlns:p14="http://schemas.microsoft.com/office/powerpoint/2010/main" val="1769733150"/>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8316" y="106135"/>
            <a:ext cx="2834640" cy="1143000"/>
          </a:xfrm>
          <a:prstGeom prst="rect">
            <a:avLst/>
          </a:prstGeom>
        </p:spPr>
      </p:pic>
    </p:spTree>
    <p:extLst>
      <p:ext uri="{BB962C8B-B14F-4D97-AF65-F5344CB8AC3E}">
        <p14:creationId xmlns:p14="http://schemas.microsoft.com/office/powerpoint/2010/main" val="1807975818"/>
      </p:ext>
    </p:extLst>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ennifer.L.West@homestatehealth.com" TargetMode="External"/><Relationship Id="rId2" Type="http://schemas.openxmlformats.org/officeDocument/2006/relationships/hyperlink" Target="mailto:Elizabeth.A.Johnson@homestatehealth.com" TargetMode="External"/><Relationship Id="rId1" Type="http://schemas.openxmlformats.org/officeDocument/2006/relationships/slideLayout" Target="../slideLayouts/slideLayout2.xml"/><Relationship Id="rId4" Type="http://schemas.openxmlformats.org/officeDocument/2006/relationships/hyperlink" Target="mailto:Jennifer.Wessels@homestatehealth.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2934135"/>
            <a:ext cx="8706394" cy="553637"/>
          </a:xfrm>
        </p:spPr>
        <p:txBody>
          <a:bodyPr/>
          <a:lstStyle/>
          <a:p>
            <a:r>
              <a:rPr lang="en-US" dirty="0" smtClean="0"/>
              <a:t>Medicare:  Model of Care Training</a:t>
            </a:r>
            <a:endParaRPr lang="en-US" sz="1800" dirty="0"/>
          </a:p>
        </p:txBody>
      </p:sp>
      <p:sp>
        <p:nvSpPr>
          <p:cNvPr id="3" name="Subtitle 2"/>
          <p:cNvSpPr>
            <a:spLocks noGrp="1"/>
          </p:cNvSpPr>
          <p:nvPr>
            <p:ph type="subTitle" idx="1"/>
          </p:nvPr>
        </p:nvSpPr>
        <p:spPr>
          <a:xfrm>
            <a:off x="313509" y="3487772"/>
            <a:ext cx="8424541" cy="381920"/>
          </a:xfrm>
        </p:spPr>
        <p:txBody>
          <a:bodyPr/>
          <a:lstStyle/>
          <a:p>
            <a:r>
              <a:rPr lang="en-US" sz="3200" i="0" dirty="0" smtClean="0"/>
              <a:t>2020</a:t>
            </a:r>
            <a:endParaRPr lang="en-US" sz="3200" i="0" dirty="0"/>
          </a:p>
        </p:txBody>
      </p:sp>
      <p:sp>
        <p:nvSpPr>
          <p:cNvPr id="4" name="TextBox 3"/>
          <p:cNvSpPr txBox="1"/>
          <p:nvPr/>
        </p:nvSpPr>
        <p:spPr>
          <a:xfrm>
            <a:off x="313509" y="6233746"/>
            <a:ext cx="5328138" cy="276999"/>
          </a:xfrm>
          <a:prstGeom prst="rect">
            <a:avLst/>
          </a:prstGeom>
          <a:noFill/>
        </p:spPr>
        <p:txBody>
          <a:bodyPr wrap="square" rtlCol="0">
            <a:spAutoFit/>
          </a:bodyPr>
          <a:lstStyle/>
          <a:p>
            <a:r>
              <a:rPr lang="en-US" sz="1200" dirty="0" smtClean="0">
                <a:solidFill>
                  <a:schemeClr val="bg1"/>
                </a:solidFill>
              </a:rPr>
              <a:t>Updated:  January 2020</a:t>
            </a:r>
            <a:endParaRPr lang="en-US" sz="1200" dirty="0">
              <a:solidFill>
                <a:schemeClr val="bg1"/>
              </a:solidFill>
            </a:endParaRPr>
          </a:p>
        </p:txBody>
      </p:sp>
    </p:spTree>
    <p:extLst>
      <p:ext uri="{BB962C8B-B14F-4D97-AF65-F5344CB8AC3E}">
        <p14:creationId xmlns:p14="http://schemas.microsoft.com/office/powerpoint/2010/main" val="48727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5658908"/>
          </a:xfrm>
        </p:spPr>
        <p:txBody>
          <a:bodyPr>
            <a:normAutofit/>
          </a:bodyPr>
          <a:lstStyle/>
          <a:p>
            <a:pPr marL="0" indent="0" algn="ctr">
              <a:buNone/>
            </a:pPr>
            <a:endParaRPr lang="en-US" sz="3600" b="1" dirty="0" smtClean="0">
              <a:solidFill>
                <a:schemeClr val="accent6"/>
              </a:solidFill>
            </a:endParaRPr>
          </a:p>
          <a:p>
            <a:pPr marL="0" indent="0" algn="ctr">
              <a:buNone/>
            </a:pPr>
            <a:r>
              <a:rPr lang="en-US" sz="3600" b="1" dirty="0" smtClean="0">
                <a:solidFill>
                  <a:schemeClr val="accent6"/>
                </a:solidFill>
                <a:latin typeface="Arial" panose="020B0604020202020204" pitchFamily="34" charset="0"/>
                <a:cs typeface="Arial" panose="020B0604020202020204" pitchFamily="34" charset="0"/>
              </a:rPr>
              <a:t>Element 1:</a:t>
            </a:r>
          </a:p>
          <a:p>
            <a:pPr marL="0" indent="0" algn="ctr">
              <a:buNone/>
            </a:pPr>
            <a:r>
              <a:rPr lang="en-US" sz="2400" b="1" i="1" dirty="0" smtClean="0">
                <a:latin typeface="Arial" panose="020B0604020202020204" pitchFamily="34" charset="0"/>
                <a:cs typeface="Arial" panose="020B0604020202020204" pitchFamily="34" charset="0"/>
              </a:rPr>
              <a:t>Description of the Population</a:t>
            </a:r>
            <a:endParaRPr lang="en-US" sz="240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467" y="3714843"/>
            <a:ext cx="3741581" cy="2703694"/>
          </a:xfrm>
          <a:prstGeom prst="rect">
            <a:avLst/>
          </a:prstGeom>
          <a:effectLst>
            <a:glow rad="127000">
              <a:schemeClr val="bg1">
                <a:lumMod val="85000"/>
              </a:schemeClr>
            </a:glow>
          </a:effectLst>
        </p:spPr>
      </p:pic>
    </p:spTree>
    <p:extLst>
      <p:ext uri="{BB962C8B-B14F-4D97-AF65-F5344CB8AC3E}">
        <p14:creationId xmlns:p14="http://schemas.microsoft.com/office/powerpoint/2010/main" val="3447312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908768" cy="5658908"/>
          </a:xfrm>
        </p:spPr>
        <p:txBody>
          <a:bodyPr>
            <a:normAutofit/>
          </a:bodyPr>
          <a:lstStyle/>
          <a:p>
            <a:pPr marL="285750" lvl="1">
              <a:buFont typeface="Arial" panose="020B0604020202020204" pitchFamily="34" charset="0"/>
              <a:buChar char="•"/>
            </a:pPr>
            <a:r>
              <a:rPr lang="en-US" sz="2000" dirty="0">
                <a:solidFill>
                  <a:srgbClr val="7030A0"/>
                </a:solidFill>
              </a:rPr>
              <a:t>Element 1 includes characteristics related to the membership that </a:t>
            </a:r>
            <a:r>
              <a:rPr lang="en-US" sz="2000" dirty="0" smtClean="0">
                <a:solidFill>
                  <a:srgbClr val="7030A0"/>
                </a:solidFill>
              </a:rPr>
              <a:t>HSH and </a:t>
            </a:r>
            <a:r>
              <a:rPr lang="en-US" sz="2000" dirty="0">
                <a:solidFill>
                  <a:srgbClr val="7030A0"/>
                </a:solidFill>
              </a:rPr>
              <a:t>providers serve including social factors, cognitive factors, </a:t>
            </a:r>
            <a:r>
              <a:rPr lang="en-US" sz="2000" dirty="0" smtClean="0">
                <a:solidFill>
                  <a:srgbClr val="7030A0"/>
                </a:solidFill>
              </a:rPr>
              <a:t>environmental factors, living conditions and co-morbidities</a:t>
            </a:r>
          </a:p>
          <a:p>
            <a:pPr marL="285750" lvl="1">
              <a:buFont typeface="Arial" panose="020B0604020202020204" pitchFamily="34" charset="0"/>
              <a:buChar char="•"/>
            </a:pPr>
            <a:r>
              <a:rPr lang="en-US" sz="2000" dirty="0" smtClean="0">
                <a:solidFill>
                  <a:srgbClr val="7030A0"/>
                </a:solidFill>
              </a:rPr>
              <a:t>The </a:t>
            </a:r>
            <a:r>
              <a:rPr lang="en-US" sz="2000" dirty="0">
                <a:solidFill>
                  <a:srgbClr val="7030A0"/>
                </a:solidFill>
              </a:rPr>
              <a:t>element also includes:</a:t>
            </a:r>
          </a:p>
          <a:p>
            <a:pPr marL="685800" lvl="2"/>
            <a:r>
              <a:rPr lang="en-US" sz="2000" dirty="0"/>
              <a:t>Determining and tracking eligibility</a:t>
            </a:r>
          </a:p>
          <a:p>
            <a:pPr marL="685800" lvl="2"/>
            <a:r>
              <a:rPr lang="en-US" sz="2000" dirty="0"/>
              <a:t>Specially tailored services for members</a:t>
            </a:r>
          </a:p>
          <a:p>
            <a:pPr marL="685800" lvl="2"/>
            <a:r>
              <a:rPr lang="en-US" sz="2000" dirty="0"/>
              <a:t>How </a:t>
            </a:r>
            <a:r>
              <a:rPr lang="en-US" sz="2000" dirty="0" smtClean="0"/>
              <a:t>HSH works </a:t>
            </a:r>
            <a:r>
              <a:rPr lang="en-US" sz="2000" dirty="0"/>
              <a:t>with community </a:t>
            </a:r>
            <a:endParaRPr lang="en-US" sz="2000" dirty="0" smtClean="0"/>
          </a:p>
          <a:p>
            <a:pPr marL="457200" lvl="2" indent="0">
              <a:buNone/>
            </a:pPr>
            <a:r>
              <a:rPr lang="en-US" sz="2000" dirty="0" smtClean="0"/>
              <a:t>    partners</a:t>
            </a:r>
            <a:endParaRPr lang="en-US" sz="2000" dirty="0"/>
          </a:p>
          <a:p>
            <a:endParaRPr lang="en-US" sz="2000" dirty="0">
              <a:solidFill>
                <a:srgbClr val="7030A0"/>
              </a:solidFill>
            </a:endParaRPr>
          </a:p>
        </p:txBody>
      </p:sp>
      <p:sp>
        <p:nvSpPr>
          <p:cNvPr id="5"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Description of Member </a:t>
            </a:r>
          </a:p>
          <a:p>
            <a:r>
              <a:rPr lang="en-US" sz="3600" dirty="0" smtClean="0">
                <a:latin typeface="Arial" panose="020B0604020202020204" pitchFamily="34" charset="0"/>
                <a:cs typeface="Arial" panose="020B0604020202020204" pitchFamily="34" charset="0"/>
              </a:rPr>
              <a:t>Population</a:t>
            </a:r>
            <a:endParaRPr lang="en-US" sz="3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490" y="2822890"/>
            <a:ext cx="1424314" cy="2076449"/>
          </a:xfrm>
          <a:prstGeom prst="rect">
            <a:avLst/>
          </a:prstGeom>
        </p:spPr>
      </p:pic>
    </p:spTree>
    <p:extLst>
      <p:ext uri="{BB962C8B-B14F-4D97-AF65-F5344CB8AC3E}">
        <p14:creationId xmlns:p14="http://schemas.microsoft.com/office/powerpoint/2010/main" val="2865858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5658908"/>
          </a:xfrm>
        </p:spPr>
        <p:txBody>
          <a:bodyPr>
            <a:normAutofit/>
          </a:bodyPr>
          <a:lstStyle/>
          <a:p>
            <a:pPr marL="0" indent="0" algn="ctr">
              <a:buNone/>
            </a:pPr>
            <a:endParaRPr lang="en-US" sz="3600" b="1" dirty="0" smtClean="0">
              <a:solidFill>
                <a:schemeClr val="accent6"/>
              </a:solidFill>
            </a:endParaRPr>
          </a:p>
          <a:p>
            <a:pPr marL="0" indent="0" algn="ctr">
              <a:buNone/>
            </a:pPr>
            <a:r>
              <a:rPr lang="en-US" sz="3600" b="1" dirty="0" smtClean="0">
                <a:solidFill>
                  <a:schemeClr val="accent6"/>
                </a:solidFill>
                <a:latin typeface="Arial" panose="020B0604020202020204" pitchFamily="34" charset="0"/>
                <a:cs typeface="Arial" panose="020B0604020202020204" pitchFamily="34" charset="0"/>
              </a:rPr>
              <a:t>Element 2:</a:t>
            </a:r>
          </a:p>
          <a:p>
            <a:pPr marL="0" indent="0" algn="ctr">
              <a:buNone/>
            </a:pPr>
            <a:r>
              <a:rPr lang="en-US" sz="2400" b="1" i="1" dirty="0" smtClean="0">
                <a:latin typeface="Arial" panose="020B0604020202020204" pitchFamily="34" charset="0"/>
                <a:cs typeface="Arial" panose="020B0604020202020204" pitchFamily="34" charset="0"/>
              </a:rPr>
              <a:t>Care Coordination</a:t>
            </a:r>
            <a:endParaRPr lang="en-US" sz="2400" dirty="0" smtClean="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805" y="3744089"/>
            <a:ext cx="3775259" cy="2642681"/>
          </a:xfrm>
          <a:prstGeom prst="rect">
            <a:avLst/>
          </a:prstGeom>
          <a:effectLst>
            <a:glow rad="127000">
              <a:schemeClr val="bg1">
                <a:lumMod val="85000"/>
              </a:schemeClr>
            </a:glow>
          </a:effectLst>
        </p:spPr>
      </p:pic>
    </p:spTree>
    <p:extLst>
      <p:ext uri="{BB962C8B-B14F-4D97-AF65-F5344CB8AC3E}">
        <p14:creationId xmlns:p14="http://schemas.microsoft.com/office/powerpoint/2010/main" val="2348549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2" indent="-342900">
              <a:spcAft>
                <a:spcPts val="600"/>
              </a:spcAft>
            </a:pPr>
            <a:r>
              <a:rPr lang="en-US" sz="2000" dirty="0">
                <a:solidFill>
                  <a:srgbClr val="7030A0"/>
                </a:solidFill>
              </a:rPr>
              <a:t>The Care Coordination element includes a description of how the SNP will coordinate the care of health care needs and preferences of the member, and share information with the Interdisciplinary Care Team (ICT) </a:t>
            </a:r>
          </a:p>
          <a:p>
            <a:pPr marL="342900" lvl="2" indent="-342900">
              <a:spcAft>
                <a:spcPts val="600"/>
              </a:spcAft>
            </a:pPr>
            <a:r>
              <a:rPr lang="en-US" sz="2000" dirty="0" smtClean="0">
                <a:solidFill>
                  <a:srgbClr val="7030A0"/>
                </a:solidFill>
              </a:rPr>
              <a:t>HSH </a:t>
            </a:r>
            <a:r>
              <a:rPr lang="en-US" sz="2000" dirty="0">
                <a:solidFill>
                  <a:srgbClr val="7030A0"/>
                </a:solidFill>
              </a:rPr>
              <a:t>conducts care coordination using the Health Risk Assessment (HRA), an Integrated Care Plan (ICP) and providing an ICT for the member</a:t>
            </a:r>
          </a:p>
          <a:p>
            <a:pPr marL="342900" lvl="2" indent="-342900"/>
            <a:r>
              <a:rPr lang="en-US" sz="2000" dirty="0">
                <a:solidFill>
                  <a:srgbClr val="7030A0"/>
                </a:solidFill>
              </a:rPr>
              <a:t>Care Coordination elements also </a:t>
            </a:r>
            <a:r>
              <a:rPr lang="en-US" sz="2000" dirty="0" smtClean="0">
                <a:solidFill>
                  <a:srgbClr val="7030A0"/>
                </a:solidFill>
              </a:rPr>
              <a:t>includes the following:</a:t>
            </a:r>
            <a:endParaRPr lang="en-US" sz="2000" dirty="0">
              <a:solidFill>
                <a:srgbClr val="7030A0"/>
              </a:solidFill>
            </a:endParaRPr>
          </a:p>
          <a:p>
            <a:pPr marL="800100" lvl="3" indent="-342900"/>
            <a:r>
              <a:rPr lang="en-US" sz="1600" dirty="0"/>
              <a:t>Explanation of all the persons involved in care</a:t>
            </a:r>
          </a:p>
          <a:p>
            <a:pPr marL="800100" lvl="3" indent="-342900"/>
            <a:r>
              <a:rPr lang="en-US" sz="1600" dirty="0"/>
              <a:t>Contingency plans to avoid disruption in care</a:t>
            </a:r>
          </a:p>
          <a:p>
            <a:pPr marL="800100" lvl="3" indent="-342900"/>
            <a:r>
              <a:rPr lang="en-US" sz="1600" dirty="0"/>
              <a:t>Training </a:t>
            </a:r>
            <a:r>
              <a:rPr lang="en-US" sz="1600" dirty="0" smtClean="0"/>
              <a:t>and education assessment for all caregivers</a:t>
            </a:r>
            <a:endParaRPr lang="en-US" sz="1600" dirty="0"/>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Care Coordination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199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solidFill>
                  <a:srgbClr val="7030A0"/>
                </a:solidFill>
              </a:rPr>
              <a:t>An HRA is conducted to identify medical, psychosocial, cognitive, functional and mental health needs and risks of members.</a:t>
            </a:r>
          </a:p>
          <a:p>
            <a:pPr marL="623888" indent="-277813"/>
            <a:r>
              <a:rPr lang="en-US" sz="2000" dirty="0" smtClean="0">
                <a:solidFill>
                  <a:srgbClr val="7030A0"/>
                </a:solidFill>
              </a:rPr>
              <a:t>HSH attempts </a:t>
            </a:r>
            <a:r>
              <a:rPr lang="en-US" sz="2000" dirty="0">
                <a:solidFill>
                  <a:srgbClr val="7030A0"/>
                </a:solidFill>
              </a:rPr>
              <a:t>to complete the initial HRA </a:t>
            </a:r>
            <a:r>
              <a:rPr lang="en-US" sz="2000" dirty="0" smtClean="0">
                <a:solidFill>
                  <a:srgbClr val="7030A0"/>
                </a:solidFill>
              </a:rPr>
              <a:t>within </a:t>
            </a:r>
            <a:r>
              <a:rPr lang="en-US" sz="2000" dirty="0">
                <a:solidFill>
                  <a:srgbClr val="7030A0"/>
                </a:solidFill>
              </a:rPr>
              <a:t>90 days of enrollment and annually, or if there is a change in the members condition or transition of care</a:t>
            </a:r>
          </a:p>
          <a:p>
            <a:pPr marL="623888" indent="-277813"/>
            <a:r>
              <a:rPr lang="en-US" sz="2000" dirty="0">
                <a:solidFill>
                  <a:srgbClr val="7030A0"/>
                </a:solidFill>
              </a:rPr>
              <a:t>HRA responses are used to identify needs, are incorporated into the member’s care plan and communicated to </a:t>
            </a:r>
            <a:r>
              <a:rPr lang="en-US" sz="2000" dirty="0" smtClean="0">
                <a:solidFill>
                  <a:srgbClr val="7030A0"/>
                </a:solidFill>
              </a:rPr>
              <a:t>the care </a:t>
            </a:r>
            <a:r>
              <a:rPr lang="en-US" sz="2000" dirty="0">
                <a:solidFill>
                  <a:srgbClr val="7030A0"/>
                </a:solidFill>
              </a:rPr>
              <a:t>team</a:t>
            </a:r>
          </a:p>
          <a:p>
            <a:pPr marL="623888" indent="-277813"/>
            <a:r>
              <a:rPr lang="en-US" sz="2000" dirty="0">
                <a:solidFill>
                  <a:srgbClr val="7030A0"/>
                </a:solidFill>
              </a:rPr>
              <a:t>Members are </a:t>
            </a:r>
            <a:r>
              <a:rPr lang="en-US" sz="2000" dirty="0" smtClean="0">
                <a:solidFill>
                  <a:srgbClr val="7030A0"/>
                </a:solidFill>
              </a:rPr>
              <a:t>re-assessed </a:t>
            </a:r>
            <a:r>
              <a:rPr lang="en-US" sz="2000" dirty="0">
                <a:solidFill>
                  <a:srgbClr val="7030A0"/>
                </a:solidFill>
              </a:rPr>
              <a:t>if there is a change in health condition</a:t>
            </a:r>
          </a:p>
          <a:p>
            <a:pPr marL="623888" indent="-277813"/>
            <a:r>
              <a:rPr lang="en-US" sz="2000" dirty="0">
                <a:solidFill>
                  <a:srgbClr val="7030A0"/>
                </a:solidFill>
              </a:rPr>
              <a:t>Change(s) in health condition and annual updates are used to update the care plan</a:t>
            </a:r>
          </a:p>
          <a:p>
            <a:pPr marL="0" indent="0">
              <a:buNone/>
            </a:pPr>
            <a:endParaRPr lang="en-US" sz="2900" b="1" dirty="0" smtClean="0"/>
          </a:p>
          <a:p>
            <a:pPr marL="0" indent="0">
              <a:buNone/>
            </a:pPr>
            <a:endParaRPr lang="en-US" sz="2900" b="1" dirty="0"/>
          </a:p>
        </p:txBody>
      </p:sp>
      <p:sp>
        <p:nvSpPr>
          <p:cNvPr id="6" name="Title 1"/>
          <p:cNvSpPr txBox="1">
            <a:spLocks/>
          </p:cNvSpPr>
          <p:nvPr/>
        </p:nvSpPr>
        <p:spPr>
          <a:xfrm>
            <a:off x="628650" y="660088"/>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Health Risk Assessment:  HRA</a:t>
            </a:r>
            <a:endParaRPr lang="en-US" sz="3600" dirty="0">
              <a:latin typeface="Arial" panose="020B0604020202020204" pitchFamily="34" charset="0"/>
              <a:cs typeface="Arial" panose="020B0604020202020204" pitchFamily="34" charset="0"/>
            </a:endParaRPr>
          </a:p>
        </p:txBody>
      </p:sp>
      <p:sp>
        <p:nvSpPr>
          <p:cNvPr id="7" name="TextBox 6"/>
          <p:cNvSpPr txBox="1"/>
          <p:nvPr/>
        </p:nvSpPr>
        <p:spPr>
          <a:xfrm>
            <a:off x="416459" y="5988734"/>
            <a:ext cx="8311081" cy="584775"/>
          </a:xfrm>
          <a:prstGeom prst="rect">
            <a:avLst/>
          </a:prstGeom>
          <a:noFill/>
        </p:spPr>
        <p:txBody>
          <a:bodyPr wrap="square" rtlCol="0">
            <a:spAutoFit/>
          </a:bodyPr>
          <a:lstStyle/>
          <a:p>
            <a:r>
              <a:rPr lang="en-US" sz="1600" b="1" dirty="0" smtClean="0">
                <a:solidFill>
                  <a:schemeClr val="bg1"/>
                </a:solidFill>
              </a:rPr>
              <a:t>Note</a:t>
            </a:r>
            <a:r>
              <a:rPr lang="en-US" sz="1600" b="1" dirty="0">
                <a:solidFill>
                  <a:schemeClr val="bg1"/>
                </a:solidFill>
              </a:rPr>
              <a:t>:</a:t>
            </a:r>
            <a:r>
              <a:rPr lang="en-US" sz="1600" dirty="0">
                <a:solidFill>
                  <a:schemeClr val="bg1"/>
                </a:solidFill>
              </a:rPr>
              <a:t> Physicians should encourage members to complete the HRA in order to better coordinate care and create an individual care plan</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132941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solidFill>
                  <a:srgbClr val="7030A0"/>
                </a:solidFill>
              </a:rPr>
              <a:t>An Individualized Care Plan (ICP) is developed by the </a:t>
            </a:r>
            <a:r>
              <a:rPr lang="en-US" sz="2000" dirty="0" smtClean="0">
                <a:solidFill>
                  <a:srgbClr val="7030A0"/>
                </a:solidFill>
              </a:rPr>
              <a:t>Interdisciplinary </a:t>
            </a:r>
            <a:r>
              <a:rPr lang="en-US" sz="2000" dirty="0">
                <a:solidFill>
                  <a:srgbClr val="7030A0"/>
                </a:solidFill>
              </a:rPr>
              <a:t>Care Team (ICT) in collaboration with the member  </a:t>
            </a:r>
          </a:p>
          <a:p>
            <a:r>
              <a:rPr lang="en-US" sz="2000" dirty="0" smtClean="0">
                <a:solidFill>
                  <a:srgbClr val="7030A0"/>
                </a:solidFill>
              </a:rPr>
              <a:t>Case </a:t>
            </a:r>
            <a:r>
              <a:rPr lang="en-US" sz="2000" dirty="0">
                <a:solidFill>
                  <a:srgbClr val="7030A0"/>
                </a:solidFill>
              </a:rPr>
              <a:t>Managers and PCPs work closely together with the member and their family to prepare, implement and evaluate the Individualized Care Plan (ICP)</a:t>
            </a:r>
          </a:p>
        </p:txBody>
      </p:sp>
      <p:sp>
        <p:nvSpPr>
          <p:cNvPr id="5"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Individualized Care Plan</a:t>
            </a:r>
          </a:p>
          <a:p>
            <a:r>
              <a:rPr lang="en-US" sz="3600" dirty="0" smtClean="0">
                <a:latin typeface="Arial" panose="020B0604020202020204" pitchFamily="34" charset="0"/>
                <a:cs typeface="Arial" panose="020B0604020202020204" pitchFamily="34" charset="0"/>
              </a:rPr>
              <a:t>(ICP)</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769" t="282" r="-573" b="13803"/>
          <a:stretch/>
        </p:blipFill>
        <p:spPr>
          <a:xfrm>
            <a:off x="2504058" y="3406774"/>
            <a:ext cx="3995536" cy="2905126"/>
          </a:xfrm>
          <a:prstGeom prst="ellipse">
            <a:avLst/>
          </a:prstGeom>
          <a:ln w="63500" cap="rnd">
            <a:solidFill>
              <a:srgbClr val="333333"/>
            </a:solidFill>
          </a:ln>
          <a:effectLst>
            <a:outerShdw blurRad="381000" dist="292100" dir="5400000" sx="-80000" sy="-18000" rotWithShape="0">
              <a:srgbClr val="7030A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03811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solidFill>
                  <a:srgbClr val="7030A0"/>
                </a:solidFill>
              </a:rPr>
              <a:t>Members receive monitoring, service referrals and </a:t>
            </a:r>
            <a:r>
              <a:rPr lang="en-US" sz="2000" dirty="0" smtClean="0">
                <a:solidFill>
                  <a:srgbClr val="7030A0"/>
                </a:solidFill>
              </a:rPr>
              <a:t>condition-specific </a:t>
            </a:r>
            <a:r>
              <a:rPr lang="en-US" sz="2000" dirty="0">
                <a:solidFill>
                  <a:srgbClr val="7030A0"/>
                </a:solidFill>
              </a:rPr>
              <a:t>education based on their individual needs.</a:t>
            </a:r>
          </a:p>
        </p:txBody>
      </p:sp>
      <p:sp>
        <p:nvSpPr>
          <p:cNvPr id="5"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Individualized Care Plan</a:t>
            </a:r>
          </a:p>
          <a:p>
            <a:r>
              <a:rPr lang="en-US" sz="3600" dirty="0" smtClean="0">
                <a:latin typeface="Arial" panose="020B0604020202020204" pitchFamily="34" charset="0"/>
                <a:cs typeface="Arial" panose="020B0604020202020204" pitchFamily="34" charset="0"/>
              </a:rPr>
              <a:t>(ICP)</a:t>
            </a:r>
            <a:endParaRPr lang="en-US" sz="3600" dirty="0">
              <a:latin typeface="Arial" panose="020B0604020202020204" pitchFamily="34" charset="0"/>
              <a:cs typeface="Arial" panose="020B0604020202020204" pitchFamily="34" charset="0"/>
            </a:endParaRPr>
          </a:p>
        </p:txBody>
      </p:sp>
      <p:grpSp>
        <p:nvGrpSpPr>
          <p:cNvPr id="4" name="Group 3"/>
          <p:cNvGrpSpPr/>
          <p:nvPr/>
        </p:nvGrpSpPr>
        <p:grpSpPr>
          <a:xfrm>
            <a:off x="437762" y="3426541"/>
            <a:ext cx="2520462" cy="2520462"/>
            <a:chOff x="0" y="762707"/>
            <a:chExt cx="2520462" cy="2520462"/>
          </a:xfrm>
          <a:solidFill>
            <a:schemeClr val="accent6">
              <a:lumMod val="40000"/>
              <a:lumOff val="60000"/>
            </a:schemeClr>
          </a:solidFill>
        </p:grpSpPr>
        <p:sp>
          <p:nvSpPr>
            <p:cNvPr id="6" name="Oval 5"/>
            <p:cNvSpPr/>
            <p:nvPr/>
          </p:nvSpPr>
          <p:spPr>
            <a:xfrm>
              <a:off x="0" y="762707"/>
              <a:ext cx="2520462" cy="2520462"/>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p:cNvSpPr/>
            <p:nvPr/>
          </p:nvSpPr>
          <p:spPr>
            <a:xfrm>
              <a:off x="369113" y="1131820"/>
              <a:ext cx="1782236" cy="178223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kern="1200" dirty="0" smtClean="0"/>
                <a:t>ICPs include problems, interventions and measurable goals, as well as services the member will receive. </a:t>
              </a:r>
              <a:endParaRPr lang="en-US" kern="1200" dirty="0"/>
            </a:p>
          </p:txBody>
        </p:sp>
      </p:grpSp>
      <p:graphicFrame>
        <p:nvGraphicFramePr>
          <p:cNvPr id="2" name="Diagram 1"/>
          <p:cNvGraphicFramePr/>
          <p:nvPr>
            <p:extLst>
              <p:ext uri="{D42A27DB-BD31-4B8C-83A1-F6EECF244321}">
                <p14:modId xmlns:p14="http://schemas.microsoft.com/office/powerpoint/2010/main" val="2453819506"/>
              </p:ext>
            </p:extLst>
          </p:nvPr>
        </p:nvGraphicFramePr>
        <p:xfrm>
          <a:off x="2419350" y="26547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22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6350"/>
            <a:ext cx="7886700"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Interdisciplinary</a:t>
            </a:r>
            <a:r>
              <a:rPr lang="en-US" sz="3600" dirty="0" smtClean="0">
                <a:solidFill>
                  <a:srgbClr val="7030A0"/>
                </a:solidFill>
                <a:latin typeface="Arial" panose="020B0604020202020204" pitchFamily="34" charset="0"/>
                <a:cs typeface="Arial" panose="020B0604020202020204" pitchFamily="34" charset="0"/>
              </a:rPr>
              <a:t> Care Team (ICT)</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4"/>
            <a:ext cx="3101378" cy="3878057"/>
          </a:xfrm>
        </p:spPr>
        <p:txBody>
          <a:bodyPr>
            <a:noAutofit/>
          </a:bodyPr>
          <a:lstStyle/>
          <a:p>
            <a:endParaRPr lang="en-US" sz="2000" dirty="0" smtClean="0">
              <a:solidFill>
                <a:srgbClr val="7030A0"/>
              </a:solidFill>
            </a:endParaRPr>
          </a:p>
          <a:p>
            <a:r>
              <a:rPr lang="en-US" sz="2000" dirty="0" smtClean="0">
                <a:solidFill>
                  <a:srgbClr val="7030A0"/>
                </a:solidFill>
              </a:rPr>
              <a:t>HSH’s program </a:t>
            </a:r>
            <a:r>
              <a:rPr lang="en-US" sz="2000" dirty="0">
                <a:solidFill>
                  <a:srgbClr val="7030A0"/>
                </a:solidFill>
              </a:rPr>
              <a:t>is member centric with the PCP </a:t>
            </a:r>
            <a:r>
              <a:rPr lang="en-US" sz="2000" dirty="0" smtClean="0">
                <a:solidFill>
                  <a:srgbClr val="7030A0"/>
                </a:solidFill>
              </a:rPr>
              <a:t>directing the care for the member</a:t>
            </a:r>
            <a:endParaRPr lang="en-US" sz="2000" dirty="0">
              <a:solidFill>
                <a:srgbClr val="7030A0"/>
              </a:solidFill>
            </a:endParaRPr>
          </a:p>
          <a:p>
            <a:r>
              <a:rPr lang="en-US" sz="2000" dirty="0" smtClean="0">
                <a:solidFill>
                  <a:srgbClr val="7030A0"/>
                </a:solidFill>
              </a:rPr>
              <a:t>HSH’s case managers serve as the single/one point of contact for the member and is responsible for care coordination</a:t>
            </a:r>
            <a:endParaRPr lang="en-US" sz="2000" dirty="0">
              <a:solidFill>
                <a:srgbClr val="7030A0"/>
              </a:solidFill>
            </a:endParaRPr>
          </a:p>
        </p:txBody>
      </p:sp>
      <p:grpSp>
        <p:nvGrpSpPr>
          <p:cNvPr id="26" name="Group 25"/>
          <p:cNvGrpSpPr/>
          <p:nvPr/>
        </p:nvGrpSpPr>
        <p:grpSpPr>
          <a:xfrm>
            <a:off x="4334255" y="1906989"/>
            <a:ext cx="3822581" cy="3801617"/>
            <a:chOff x="4041647" y="1825624"/>
            <a:chExt cx="3822581" cy="3801617"/>
          </a:xfrm>
        </p:grpSpPr>
        <p:sp>
          <p:nvSpPr>
            <p:cNvPr id="23" name="Oval 22"/>
            <p:cNvSpPr/>
            <p:nvPr/>
          </p:nvSpPr>
          <p:spPr>
            <a:xfrm>
              <a:off x="4581144" y="2350008"/>
              <a:ext cx="2752343" cy="26426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041647" y="1825624"/>
              <a:ext cx="3822581" cy="3801617"/>
              <a:chOff x="2404481" y="1261482"/>
              <a:chExt cx="4335036" cy="4335035"/>
            </a:xfrm>
          </p:grpSpPr>
          <p:sp>
            <p:nvSpPr>
              <p:cNvPr id="7" name="Freeform 6"/>
              <p:cNvSpPr/>
              <p:nvPr/>
            </p:nvSpPr>
            <p:spPr>
              <a:xfrm>
                <a:off x="4023360" y="1261482"/>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Mental Health Provider</a:t>
                </a:r>
                <a:endParaRPr lang="en-US" sz="1100" b="1" kern="1200" dirty="0">
                  <a:solidFill>
                    <a:srgbClr val="7030A0"/>
                  </a:solidFill>
                </a:endParaRPr>
              </a:p>
            </p:txBody>
          </p:sp>
          <p:sp>
            <p:nvSpPr>
              <p:cNvPr id="9" name="Freeform 8"/>
              <p:cNvSpPr/>
              <p:nvPr/>
            </p:nvSpPr>
            <p:spPr>
              <a:xfrm>
                <a:off x="5168079" y="1735640"/>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Specialty Provider</a:t>
                </a:r>
                <a:endParaRPr lang="en-US" sz="1100" b="1" kern="1200" dirty="0">
                  <a:solidFill>
                    <a:srgbClr val="7030A0"/>
                  </a:solidFill>
                </a:endParaRPr>
              </a:p>
            </p:txBody>
          </p:sp>
          <p:sp>
            <p:nvSpPr>
              <p:cNvPr id="11" name="Freeform 10"/>
              <p:cNvSpPr/>
              <p:nvPr/>
            </p:nvSpPr>
            <p:spPr>
              <a:xfrm>
                <a:off x="5642238" y="2880360"/>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Primary Care Provider</a:t>
                </a:r>
                <a:endParaRPr lang="en-US" sz="1100" b="1" kern="1200" dirty="0">
                  <a:solidFill>
                    <a:srgbClr val="7030A0"/>
                  </a:solidFill>
                </a:endParaRPr>
              </a:p>
            </p:txBody>
          </p:sp>
          <p:sp>
            <p:nvSpPr>
              <p:cNvPr id="13" name="Freeform 12"/>
              <p:cNvSpPr/>
              <p:nvPr/>
            </p:nvSpPr>
            <p:spPr>
              <a:xfrm>
                <a:off x="5168079" y="4025079"/>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Family</a:t>
                </a:r>
                <a:endParaRPr lang="en-US" sz="1100" b="1" kern="1200" dirty="0">
                  <a:solidFill>
                    <a:srgbClr val="7030A0"/>
                  </a:solidFill>
                </a:endParaRPr>
              </a:p>
            </p:txBody>
          </p:sp>
          <p:sp>
            <p:nvSpPr>
              <p:cNvPr id="15" name="Freeform 14"/>
              <p:cNvSpPr/>
              <p:nvPr/>
            </p:nvSpPr>
            <p:spPr>
              <a:xfrm>
                <a:off x="4023360" y="4499238"/>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LTSS Coordinator</a:t>
                </a:r>
                <a:endParaRPr lang="en-US" sz="1100" b="1" kern="1200" dirty="0">
                  <a:solidFill>
                    <a:srgbClr val="7030A0"/>
                  </a:solidFill>
                </a:endParaRPr>
              </a:p>
            </p:txBody>
          </p:sp>
          <p:sp>
            <p:nvSpPr>
              <p:cNvPr id="17" name="Freeform 16"/>
              <p:cNvSpPr/>
              <p:nvPr/>
            </p:nvSpPr>
            <p:spPr>
              <a:xfrm>
                <a:off x="2878640" y="4025079"/>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Others as Assigned by Member</a:t>
                </a:r>
                <a:endParaRPr lang="en-US" sz="1100" b="1" kern="1200" dirty="0">
                  <a:solidFill>
                    <a:srgbClr val="7030A0"/>
                  </a:solidFill>
                </a:endParaRPr>
              </a:p>
            </p:txBody>
          </p:sp>
          <p:sp>
            <p:nvSpPr>
              <p:cNvPr id="19" name="Freeform 18"/>
              <p:cNvSpPr/>
              <p:nvPr/>
            </p:nvSpPr>
            <p:spPr>
              <a:xfrm>
                <a:off x="2404481" y="2880360"/>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Care Coordinator</a:t>
                </a:r>
                <a:endParaRPr lang="en-US" sz="1100" b="1" kern="1200" dirty="0">
                  <a:solidFill>
                    <a:srgbClr val="7030A0"/>
                  </a:solidFill>
                </a:endParaRPr>
              </a:p>
            </p:txBody>
          </p:sp>
          <p:sp>
            <p:nvSpPr>
              <p:cNvPr id="21" name="Freeform 20"/>
              <p:cNvSpPr/>
              <p:nvPr/>
            </p:nvSpPr>
            <p:spPr>
              <a:xfrm>
                <a:off x="2878640" y="1735640"/>
                <a:ext cx="1097279" cy="1097279"/>
              </a:xfrm>
              <a:custGeom>
                <a:avLst/>
                <a:gdLst>
                  <a:gd name="connsiteX0" fmla="*/ 0 w 1097279"/>
                  <a:gd name="connsiteY0" fmla="*/ 548640 h 1097279"/>
                  <a:gd name="connsiteX1" fmla="*/ 548640 w 1097279"/>
                  <a:gd name="connsiteY1" fmla="*/ 0 h 1097279"/>
                  <a:gd name="connsiteX2" fmla="*/ 1097280 w 1097279"/>
                  <a:gd name="connsiteY2" fmla="*/ 548640 h 1097279"/>
                  <a:gd name="connsiteX3" fmla="*/ 548640 w 1097279"/>
                  <a:gd name="connsiteY3" fmla="*/ 1097280 h 1097279"/>
                  <a:gd name="connsiteX4" fmla="*/ 0 w 1097279"/>
                  <a:gd name="connsiteY4" fmla="*/ 548640 h 109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 h="1097279">
                    <a:moveTo>
                      <a:pt x="0" y="548640"/>
                    </a:moveTo>
                    <a:cubicBezTo>
                      <a:pt x="0" y="245634"/>
                      <a:pt x="245634" y="0"/>
                      <a:pt x="548640" y="0"/>
                    </a:cubicBezTo>
                    <a:cubicBezTo>
                      <a:pt x="851646" y="0"/>
                      <a:pt x="1097280" y="245634"/>
                      <a:pt x="1097280" y="548640"/>
                    </a:cubicBezTo>
                    <a:cubicBezTo>
                      <a:pt x="1097280" y="851646"/>
                      <a:pt x="851646" y="1097280"/>
                      <a:pt x="548640" y="1097280"/>
                    </a:cubicBezTo>
                    <a:cubicBezTo>
                      <a:pt x="245634" y="1097280"/>
                      <a:pt x="0" y="851646"/>
                      <a:pt x="0" y="54864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4663" tIns="174663" rIns="174663" bIns="174663"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rPr>
                  <a:t>Peer Supports</a:t>
                </a:r>
                <a:endParaRPr lang="en-US" sz="1100" b="1" kern="1200" dirty="0">
                  <a:solidFill>
                    <a:srgbClr val="7030A0"/>
                  </a:solidFill>
                </a:endParaRPr>
              </a:p>
            </p:txBody>
          </p:sp>
        </p:grpSp>
        <p:sp>
          <p:nvSpPr>
            <p:cNvPr id="24" name="Oval 23"/>
            <p:cNvSpPr/>
            <p:nvPr/>
          </p:nvSpPr>
          <p:spPr>
            <a:xfrm>
              <a:off x="5367528" y="3126555"/>
              <a:ext cx="1216152" cy="1131756"/>
            </a:xfrm>
            <a:prstGeom prst="ellipse">
              <a:avLst/>
            </a:prstGeom>
            <a:solidFill>
              <a:srgbClr val="4472C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67528" y="3502152"/>
              <a:ext cx="1216152" cy="400110"/>
            </a:xfrm>
            <a:prstGeom prst="rect">
              <a:avLst/>
            </a:prstGeom>
            <a:noFill/>
          </p:spPr>
          <p:txBody>
            <a:bodyPr wrap="square" rtlCol="0">
              <a:spAutoFit/>
            </a:bodyPr>
            <a:lstStyle/>
            <a:p>
              <a:pPr algn="ctr"/>
              <a:r>
                <a:rPr lang="en-US" sz="2000" dirty="0" smtClean="0">
                  <a:solidFill>
                    <a:schemeClr val="bg1"/>
                  </a:solidFill>
                </a:rPr>
                <a:t>Member</a:t>
              </a:r>
              <a:endParaRPr lang="en-US" sz="2000" dirty="0">
                <a:solidFill>
                  <a:schemeClr val="bg1"/>
                </a:solidFill>
              </a:endParaRPr>
            </a:p>
          </p:txBody>
        </p:sp>
      </p:grpSp>
    </p:spTree>
    <p:extLst>
      <p:ext uri="{BB962C8B-B14F-4D97-AF65-F5344CB8AC3E}">
        <p14:creationId xmlns:p14="http://schemas.microsoft.com/office/powerpoint/2010/main" val="940948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0590"/>
            <a:ext cx="7886700"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Interdisciplinary Care Team (ICT)</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spcBef>
                <a:spcPts val="0"/>
              </a:spcBef>
            </a:pPr>
            <a:r>
              <a:rPr lang="en-US" sz="1800" dirty="0" smtClean="0">
                <a:solidFill>
                  <a:srgbClr val="7030A0"/>
                </a:solidFill>
              </a:rPr>
              <a:t>HSH Case </a:t>
            </a:r>
            <a:r>
              <a:rPr lang="en-US" sz="1800" dirty="0">
                <a:solidFill>
                  <a:srgbClr val="7030A0"/>
                </a:solidFill>
              </a:rPr>
              <a:t>Managers coordinate the member’s care with the Interdisciplinary Care Team (ICT) </a:t>
            </a:r>
            <a:r>
              <a:rPr lang="en-US" sz="1800" b="1" dirty="0">
                <a:solidFill>
                  <a:srgbClr val="7030A0"/>
                </a:solidFill>
              </a:rPr>
              <a:t>based on the member’s preference </a:t>
            </a:r>
            <a:r>
              <a:rPr lang="en-US" sz="1800" dirty="0">
                <a:solidFill>
                  <a:srgbClr val="7030A0"/>
                </a:solidFill>
              </a:rPr>
              <a:t>of who they wish to attend. The ICT </a:t>
            </a:r>
            <a:r>
              <a:rPr lang="en-US" sz="1800" dirty="0" smtClean="0">
                <a:solidFill>
                  <a:srgbClr val="7030A0"/>
                </a:solidFill>
              </a:rPr>
              <a:t>includes the following, but are not limited to:</a:t>
            </a:r>
            <a:endParaRPr lang="en-US" sz="1800" dirty="0">
              <a:solidFill>
                <a:srgbClr val="7030A0"/>
              </a:solidFill>
            </a:endParaRPr>
          </a:p>
          <a:p>
            <a:pPr marL="1089025" lvl="1" indent="-342900">
              <a:spcBef>
                <a:spcPts val="0"/>
              </a:spcBef>
              <a:buFont typeface="Arial" panose="020B0604020202020204" pitchFamily="34" charset="0"/>
              <a:buChar char="•"/>
            </a:pPr>
            <a:r>
              <a:rPr lang="en-US" sz="1800" dirty="0" smtClean="0"/>
              <a:t>Appropriately </a:t>
            </a:r>
            <a:r>
              <a:rPr lang="en-US" sz="1800" dirty="0"/>
              <a:t>involved </a:t>
            </a:r>
            <a:r>
              <a:rPr lang="en-US" sz="1800" dirty="0" smtClean="0"/>
              <a:t>HSH staff</a:t>
            </a:r>
            <a:endParaRPr lang="en-US" sz="1800" dirty="0"/>
          </a:p>
          <a:p>
            <a:pPr marL="1089025" lvl="1" indent="-342900">
              <a:spcBef>
                <a:spcPts val="0"/>
              </a:spcBef>
              <a:buFont typeface="Arial" panose="020B0604020202020204" pitchFamily="34" charset="0"/>
              <a:buChar char="•"/>
            </a:pPr>
            <a:r>
              <a:rPr lang="en-US" sz="1800" dirty="0"/>
              <a:t>The member and their </a:t>
            </a:r>
            <a:r>
              <a:rPr lang="en-US" sz="1800" dirty="0" smtClean="0"/>
              <a:t>family/caregiver </a:t>
            </a:r>
            <a:endParaRPr lang="en-US" sz="1800" dirty="0"/>
          </a:p>
          <a:p>
            <a:pPr marL="1089025" lvl="1" indent="-342900">
              <a:spcBef>
                <a:spcPts val="0"/>
              </a:spcBef>
              <a:buFont typeface="Arial" panose="020B0604020202020204" pitchFamily="34" charset="0"/>
              <a:buChar char="•"/>
            </a:pPr>
            <a:r>
              <a:rPr lang="en-US" sz="1800" dirty="0"/>
              <a:t>External practitioners</a:t>
            </a:r>
          </a:p>
          <a:p>
            <a:pPr marL="1089025" lvl="1" indent="-342900">
              <a:spcBef>
                <a:spcPts val="0"/>
              </a:spcBef>
              <a:buFont typeface="Arial" panose="020B0604020202020204" pitchFamily="34" charset="0"/>
              <a:buChar char="•"/>
            </a:pPr>
            <a:r>
              <a:rPr lang="en-US" sz="1800" dirty="0"/>
              <a:t>Vendors involved in the member’s care </a:t>
            </a:r>
            <a:endParaRPr lang="en-US" sz="1800" dirty="0" smtClean="0"/>
          </a:p>
          <a:p>
            <a:pPr marL="1089025" lvl="1" indent="-342900">
              <a:spcBef>
                <a:spcPts val="0"/>
              </a:spcBef>
              <a:buFont typeface="Arial" panose="020B0604020202020204" pitchFamily="34" charset="0"/>
              <a:buChar char="•"/>
            </a:pPr>
            <a:r>
              <a:rPr lang="en-US" sz="1800" dirty="0" smtClean="0"/>
              <a:t>PCP</a:t>
            </a:r>
          </a:p>
          <a:p>
            <a:pPr marL="1089025" lvl="1" indent="-342900">
              <a:spcBef>
                <a:spcPts val="0"/>
              </a:spcBef>
              <a:buFont typeface="Arial" panose="020B0604020202020204" pitchFamily="34" charset="0"/>
              <a:buChar char="•"/>
            </a:pPr>
            <a:r>
              <a:rPr lang="en-US" sz="1800" dirty="0" smtClean="0"/>
              <a:t>Specialty Providers</a:t>
            </a:r>
          </a:p>
          <a:p>
            <a:pPr marL="1089025" lvl="1" indent="-342900">
              <a:spcBef>
                <a:spcPts val="0"/>
              </a:spcBef>
              <a:buFont typeface="Arial" panose="020B0604020202020204" pitchFamily="34" charset="0"/>
              <a:buChar char="•"/>
            </a:pPr>
            <a:r>
              <a:rPr lang="en-US" sz="1800" dirty="0" smtClean="0"/>
              <a:t>Pastoral Care</a:t>
            </a:r>
            <a:endParaRPr lang="en-US" sz="1800" dirty="0"/>
          </a:p>
          <a:p>
            <a:pPr marL="0" indent="0">
              <a:spcBef>
                <a:spcPts val="0"/>
              </a:spcBef>
              <a:buNone/>
            </a:pPr>
            <a:endParaRPr lang="en-US" sz="800" dirty="0">
              <a:solidFill>
                <a:srgbClr val="7030A0"/>
              </a:solidFill>
            </a:endParaRPr>
          </a:p>
          <a:p>
            <a:pPr>
              <a:spcBef>
                <a:spcPts val="0"/>
              </a:spcBef>
            </a:pPr>
            <a:r>
              <a:rPr lang="en-US" sz="1800" dirty="0" smtClean="0">
                <a:solidFill>
                  <a:srgbClr val="7030A0"/>
                </a:solidFill>
              </a:rPr>
              <a:t>HSH Case </a:t>
            </a:r>
            <a:r>
              <a:rPr lang="en-US" sz="1800" dirty="0">
                <a:solidFill>
                  <a:srgbClr val="7030A0"/>
                </a:solidFill>
              </a:rPr>
              <a:t>Managers work with the member to encourage self-management of their condition, as well as communicate the member’s progress toward these goals to the other members of the ICT</a:t>
            </a:r>
          </a:p>
        </p:txBody>
      </p:sp>
    </p:spTree>
    <p:extLst>
      <p:ext uri="{BB962C8B-B14F-4D97-AF65-F5344CB8AC3E}">
        <p14:creationId xmlns:p14="http://schemas.microsoft.com/office/powerpoint/2010/main" val="3528814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ICT Responsibilities</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US" sz="2400" dirty="0" smtClean="0">
                <a:solidFill>
                  <a:srgbClr val="7030A0"/>
                </a:solidFill>
              </a:rPr>
              <a:t>HSH works </a:t>
            </a:r>
            <a:r>
              <a:rPr lang="en-US" sz="2400" dirty="0">
                <a:solidFill>
                  <a:srgbClr val="7030A0"/>
                </a:solidFill>
              </a:rPr>
              <a:t>with each member </a:t>
            </a:r>
            <a:r>
              <a:rPr lang="en-US" sz="2400" dirty="0" smtClean="0">
                <a:solidFill>
                  <a:srgbClr val="7030A0"/>
                </a:solidFill>
              </a:rPr>
              <a:t>to manage the following:</a:t>
            </a:r>
            <a:endParaRPr lang="en-US" sz="2400" dirty="0">
              <a:solidFill>
                <a:srgbClr val="7030A0"/>
              </a:solidFill>
            </a:endParaRPr>
          </a:p>
          <a:p>
            <a:pPr lvl="1">
              <a:buFont typeface="Arial" panose="020B0604020202020204" pitchFamily="34" charset="0"/>
              <a:buChar char="•"/>
            </a:pPr>
            <a:r>
              <a:rPr lang="en-US" sz="2400" dirty="0" smtClean="0"/>
              <a:t>Develop </a:t>
            </a:r>
            <a:r>
              <a:rPr lang="en-US" sz="2400" dirty="0"/>
              <a:t>their personal goals and interventions for improving their health outcomes</a:t>
            </a:r>
          </a:p>
          <a:p>
            <a:pPr lvl="1">
              <a:buFont typeface="Arial" panose="020B0604020202020204" pitchFamily="34" charset="0"/>
              <a:buChar char="•"/>
            </a:pPr>
            <a:r>
              <a:rPr lang="en-US" sz="2400" dirty="0" smtClean="0"/>
              <a:t>Monitor </a:t>
            </a:r>
            <a:r>
              <a:rPr lang="en-US" sz="2400" dirty="0"/>
              <a:t>implementation and barriers to compliance with the physician’s plan of care</a:t>
            </a:r>
          </a:p>
          <a:p>
            <a:pPr lvl="1">
              <a:buFont typeface="Arial" panose="020B0604020202020204" pitchFamily="34" charset="0"/>
              <a:buChar char="•"/>
            </a:pPr>
            <a:r>
              <a:rPr lang="en-US" sz="2400" dirty="0" smtClean="0"/>
              <a:t>Identify/anticipate </a:t>
            </a:r>
            <a:r>
              <a:rPr lang="en-US" sz="2400" dirty="0"/>
              <a:t>problems and act as the liaison between the member and their PCP</a:t>
            </a:r>
          </a:p>
          <a:p>
            <a:pPr lvl="1">
              <a:buFont typeface="Arial" panose="020B0604020202020204" pitchFamily="34" charset="0"/>
              <a:buChar char="•"/>
            </a:pPr>
            <a:r>
              <a:rPr lang="en-US" sz="2400" dirty="0" smtClean="0"/>
              <a:t>Identify </a:t>
            </a:r>
            <a:r>
              <a:rPr lang="en-US" sz="2400" dirty="0"/>
              <a:t>Long Term Services and Supports (LTSS) needs and coordinate services as applicable</a:t>
            </a:r>
          </a:p>
        </p:txBody>
      </p:sp>
    </p:spTree>
    <p:extLst>
      <p:ext uri="{BB962C8B-B14F-4D97-AF65-F5344CB8AC3E}">
        <p14:creationId xmlns:p14="http://schemas.microsoft.com/office/powerpoint/2010/main" val="301865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smtClean="0">
                <a:solidFill>
                  <a:srgbClr val="7030A0"/>
                </a:solidFill>
                <a:latin typeface="Arial" panose="020B0604020202020204" pitchFamily="34" charset="0"/>
                <a:cs typeface="Arial" panose="020B0604020202020204" pitchFamily="34" charset="0"/>
              </a:rPr>
              <a:t>Training Objectives</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90688"/>
            <a:ext cx="7886700" cy="4351338"/>
          </a:xfrm>
        </p:spPr>
        <p:txBody>
          <a:bodyPr>
            <a:normAutofit/>
          </a:bodyPr>
          <a:lstStyle/>
          <a:p>
            <a:pPr marL="0" indent="0">
              <a:buNone/>
            </a:pPr>
            <a:r>
              <a:rPr lang="en-US" sz="2000" dirty="0">
                <a:solidFill>
                  <a:srgbClr val="7030A0"/>
                </a:solidFill>
              </a:rPr>
              <a:t>This course will describe how </a:t>
            </a:r>
            <a:r>
              <a:rPr lang="en-US" sz="2000" dirty="0" smtClean="0">
                <a:solidFill>
                  <a:srgbClr val="7030A0"/>
                </a:solidFill>
              </a:rPr>
              <a:t>Home State Health Plan (HSH) and </a:t>
            </a:r>
            <a:r>
              <a:rPr lang="en-US" sz="2000" dirty="0">
                <a:solidFill>
                  <a:srgbClr val="7030A0"/>
                </a:solidFill>
              </a:rPr>
              <a:t>its contracted providers work together to successfully deliver the duals Model of Care (MOC) program.</a:t>
            </a:r>
          </a:p>
          <a:p>
            <a:pPr marL="0" indent="0">
              <a:buNone/>
            </a:pPr>
            <a:endParaRPr lang="en-US" sz="1600" dirty="0" smtClean="0">
              <a:solidFill>
                <a:schemeClr val="tx1"/>
              </a:solidFill>
            </a:endParaRPr>
          </a:p>
          <a:p>
            <a:pPr marL="0" lvl="1" indent="0">
              <a:buNone/>
            </a:pPr>
            <a:r>
              <a:rPr lang="en-US" sz="2000" dirty="0">
                <a:solidFill>
                  <a:srgbClr val="7030A0"/>
                </a:solidFill>
              </a:rPr>
              <a:t>After the training, attendees will be able to:</a:t>
            </a:r>
          </a:p>
          <a:p>
            <a:pPr marL="285750" lvl="1">
              <a:buFont typeface="Arial" panose="020B0604020202020204" pitchFamily="34" charset="0"/>
              <a:buChar char="•"/>
            </a:pPr>
            <a:r>
              <a:rPr lang="en-US" sz="1800" dirty="0" smtClean="0">
                <a:solidFill>
                  <a:srgbClr val="7030A0"/>
                </a:solidFill>
              </a:rPr>
              <a:t>Outline </a:t>
            </a:r>
            <a:r>
              <a:rPr lang="en-US" sz="1800" dirty="0">
                <a:solidFill>
                  <a:srgbClr val="7030A0"/>
                </a:solidFill>
              </a:rPr>
              <a:t>the basic </a:t>
            </a:r>
            <a:r>
              <a:rPr lang="en-US" sz="1800" dirty="0" smtClean="0">
                <a:solidFill>
                  <a:srgbClr val="7030A0"/>
                </a:solidFill>
              </a:rPr>
              <a:t>HSH’s </a:t>
            </a:r>
            <a:r>
              <a:rPr lang="en-US" sz="1800" dirty="0">
                <a:solidFill>
                  <a:srgbClr val="7030A0"/>
                </a:solidFill>
              </a:rPr>
              <a:t>medical management staff coordinates care for Special Needs members </a:t>
            </a:r>
          </a:p>
          <a:p>
            <a:pPr marL="285750" lvl="1">
              <a:buFont typeface="Arial" panose="020B0604020202020204" pitchFamily="34" charset="0"/>
              <a:buChar char="•"/>
            </a:pPr>
            <a:r>
              <a:rPr lang="en-US" sz="1800" dirty="0" smtClean="0">
                <a:solidFill>
                  <a:srgbClr val="7030A0"/>
                </a:solidFill>
              </a:rPr>
              <a:t>Describe </a:t>
            </a:r>
            <a:r>
              <a:rPr lang="en-US" sz="1800" dirty="0">
                <a:solidFill>
                  <a:srgbClr val="7030A0"/>
                </a:solidFill>
              </a:rPr>
              <a:t>the essential role of providers in the implementation of the MOC program</a:t>
            </a:r>
          </a:p>
          <a:p>
            <a:pPr marL="285750" lvl="1">
              <a:buFont typeface="Arial" panose="020B0604020202020204" pitchFamily="34" charset="0"/>
              <a:buChar char="•"/>
            </a:pPr>
            <a:r>
              <a:rPr lang="en-US" sz="1800" dirty="0" smtClean="0">
                <a:solidFill>
                  <a:srgbClr val="7030A0"/>
                </a:solidFill>
              </a:rPr>
              <a:t>Define </a:t>
            </a:r>
            <a:r>
              <a:rPr lang="en-US" sz="1800" dirty="0">
                <a:solidFill>
                  <a:srgbClr val="7030A0"/>
                </a:solidFill>
              </a:rPr>
              <a:t>the critical role of the provider as part of the MOC required Interdisciplinary Care Team (ICT</a:t>
            </a:r>
            <a:r>
              <a:rPr lang="en-US" sz="1800" dirty="0" smtClean="0">
                <a:solidFill>
                  <a:srgbClr val="7030A0"/>
                </a:solidFill>
              </a:rPr>
              <a:t>)</a:t>
            </a:r>
            <a:endParaRPr lang="en-US" sz="1800" dirty="0">
              <a:solidFill>
                <a:srgbClr val="7030A0"/>
              </a:solidFill>
            </a:endParaRPr>
          </a:p>
        </p:txBody>
      </p:sp>
    </p:spTree>
    <p:extLst>
      <p:ext uri="{BB962C8B-B14F-4D97-AF65-F5344CB8AC3E}">
        <p14:creationId xmlns:p14="http://schemas.microsoft.com/office/powerpoint/2010/main" val="1447450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ICT Responsibilities cont.</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a:t>Coordinate care and services between the member’s Medicare and Medicaid benefit</a:t>
            </a:r>
          </a:p>
          <a:p>
            <a:pPr lvl="1">
              <a:buFont typeface="Arial" panose="020B0604020202020204" pitchFamily="34" charset="0"/>
              <a:buChar char="•"/>
            </a:pPr>
            <a:r>
              <a:rPr lang="en-US" sz="2200" dirty="0" smtClean="0"/>
              <a:t>Educate </a:t>
            </a:r>
            <a:r>
              <a:rPr lang="en-US" sz="2200" dirty="0"/>
              <a:t>members about their health conditions and medications and empower them to make good </a:t>
            </a:r>
            <a:r>
              <a:rPr lang="en-US" sz="2200" dirty="0" smtClean="0"/>
              <a:t>healthcare </a:t>
            </a:r>
            <a:r>
              <a:rPr lang="en-US" sz="2200" dirty="0"/>
              <a:t>decisions</a:t>
            </a:r>
          </a:p>
          <a:p>
            <a:pPr lvl="1">
              <a:buFont typeface="Arial" panose="020B0604020202020204" pitchFamily="34" charset="0"/>
              <a:buChar char="•"/>
            </a:pPr>
            <a:r>
              <a:rPr lang="en-US" sz="2200" dirty="0" smtClean="0"/>
              <a:t>Prepare </a:t>
            </a:r>
            <a:r>
              <a:rPr lang="en-US" sz="2200" dirty="0"/>
              <a:t>members/caregivers for their provider visits – Encourage use of personal health record</a:t>
            </a:r>
          </a:p>
          <a:p>
            <a:pPr lvl="1">
              <a:buFont typeface="Arial" panose="020B0604020202020204" pitchFamily="34" charset="0"/>
              <a:buChar char="•"/>
            </a:pPr>
            <a:r>
              <a:rPr lang="en-US" sz="2200" dirty="0" smtClean="0"/>
              <a:t>Refer </a:t>
            </a:r>
            <a:r>
              <a:rPr lang="en-US" sz="2200" dirty="0"/>
              <a:t>members to community resources as identified</a:t>
            </a:r>
          </a:p>
          <a:p>
            <a:pPr lvl="1">
              <a:buFont typeface="Arial" panose="020B0604020202020204" pitchFamily="34" charset="0"/>
              <a:buChar char="•"/>
            </a:pPr>
            <a:r>
              <a:rPr lang="en-US" sz="2200" dirty="0" smtClean="0"/>
              <a:t>Notify </a:t>
            </a:r>
            <a:r>
              <a:rPr lang="en-US" sz="2200" dirty="0"/>
              <a:t>the member’s physician of planned and unplanned transitions</a:t>
            </a:r>
          </a:p>
          <a:p>
            <a:endParaRPr lang="en-US" dirty="0">
              <a:solidFill>
                <a:srgbClr val="7030A0"/>
              </a:solidFill>
            </a:endParaRPr>
          </a:p>
        </p:txBody>
      </p:sp>
    </p:spTree>
    <p:extLst>
      <p:ext uri="{BB962C8B-B14F-4D97-AF65-F5344CB8AC3E}">
        <p14:creationId xmlns:p14="http://schemas.microsoft.com/office/powerpoint/2010/main" val="1964302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Provider ICT Responsibilities</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685800" lvl="2">
              <a:spcAft>
                <a:spcPts val="600"/>
              </a:spcAft>
            </a:pPr>
            <a:r>
              <a:rPr lang="en-US" sz="2000" dirty="0" smtClean="0">
                <a:solidFill>
                  <a:srgbClr val="7030A0"/>
                </a:solidFill>
              </a:rPr>
              <a:t>Accepting </a:t>
            </a:r>
            <a:r>
              <a:rPr lang="en-US" sz="2000" dirty="0">
                <a:solidFill>
                  <a:srgbClr val="7030A0"/>
                </a:solidFill>
              </a:rPr>
              <a:t>invitations to attend member’s ICT meetings whenever possible</a:t>
            </a:r>
          </a:p>
          <a:p>
            <a:pPr marL="685800" lvl="2">
              <a:spcAft>
                <a:spcPts val="600"/>
              </a:spcAft>
            </a:pPr>
            <a:r>
              <a:rPr lang="en-US" sz="2000" dirty="0">
                <a:solidFill>
                  <a:srgbClr val="7030A0"/>
                </a:solidFill>
              </a:rPr>
              <a:t>Maintaining copies of the ICP, ICT worksheets and transition of care notifications in the member’s medical record when received </a:t>
            </a:r>
          </a:p>
          <a:p>
            <a:pPr marL="685800" lvl="2"/>
            <a:r>
              <a:rPr lang="en-US" sz="2000" dirty="0">
                <a:solidFill>
                  <a:srgbClr val="7030A0"/>
                </a:solidFill>
              </a:rPr>
              <a:t>Collaborating and actively communicating </a:t>
            </a:r>
            <a:r>
              <a:rPr lang="en-US" sz="2000" dirty="0" smtClean="0">
                <a:solidFill>
                  <a:srgbClr val="7030A0"/>
                </a:solidFill>
              </a:rPr>
              <a:t>with the following: </a:t>
            </a:r>
            <a:endParaRPr lang="en-US" sz="2000" dirty="0">
              <a:solidFill>
                <a:srgbClr val="7030A0"/>
              </a:solidFill>
            </a:endParaRPr>
          </a:p>
          <a:p>
            <a:pPr marL="1257300" lvl="3" indent="-342900">
              <a:buFont typeface="Arial" panose="020B0604020202020204" pitchFamily="34" charset="0"/>
              <a:buChar char="•"/>
            </a:pPr>
            <a:r>
              <a:rPr lang="en-US" dirty="0" smtClean="0"/>
              <a:t>HSH Case </a:t>
            </a:r>
            <a:r>
              <a:rPr lang="en-US" dirty="0"/>
              <a:t>Managers</a:t>
            </a:r>
          </a:p>
          <a:p>
            <a:pPr marL="1257300" lvl="3" indent="-342900">
              <a:buFont typeface="Arial" panose="020B0604020202020204" pitchFamily="34" charset="0"/>
              <a:buChar char="•"/>
            </a:pPr>
            <a:r>
              <a:rPr lang="en-US" dirty="0"/>
              <a:t>Members of the </a:t>
            </a:r>
            <a:r>
              <a:rPr lang="en-US" dirty="0" smtClean="0"/>
              <a:t>Interdisciplinary</a:t>
            </a:r>
          </a:p>
          <a:p>
            <a:pPr marL="914400" lvl="3" indent="0">
              <a:buNone/>
            </a:pPr>
            <a:r>
              <a:rPr lang="en-US" dirty="0"/>
              <a:t> </a:t>
            </a:r>
            <a:r>
              <a:rPr lang="en-US" dirty="0" smtClean="0"/>
              <a:t>     </a:t>
            </a:r>
            <a:r>
              <a:rPr lang="en-US" dirty="0"/>
              <a:t>Care Team (ICT)</a:t>
            </a:r>
          </a:p>
          <a:p>
            <a:pPr marL="1257300" lvl="3" indent="-342900">
              <a:buFont typeface="Arial" panose="020B0604020202020204" pitchFamily="34" charset="0"/>
              <a:buChar char="•"/>
            </a:pPr>
            <a:r>
              <a:rPr lang="en-US" dirty="0"/>
              <a:t>Members and caregivers</a:t>
            </a:r>
          </a:p>
          <a:p>
            <a:endParaRPr lang="en-US"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882" y="4286344"/>
            <a:ext cx="3214688" cy="2143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2849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Transition of Care (TOC)</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a:solidFill>
                  <a:srgbClr val="7030A0"/>
                </a:solidFill>
              </a:rPr>
              <a:t>During an episode of illness, members may receive care in multiple settings, often resulting in fragmented and poorly executed transitions</a:t>
            </a:r>
          </a:p>
          <a:p>
            <a:endParaRPr lang="en-US" sz="2000" dirty="0">
              <a:solidFill>
                <a:srgbClr val="7030A0"/>
              </a:solidFill>
            </a:endParaRPr>
          </a:p>
          <a:p>
            <a:r>
              <a:rPr lang="en-US" sz="2000" dirty="0" smtClean="0">
                <a:solidFill>
                  <a:srgbClr val="7030A0"/>
                </a:solidFill>
              </a:rPr>
              <a:t>HSH staff </a:t>
            </a:r>
            <a:r>
              <a:rPr lang="en-US" sz="2000" dirty="0">
                <a:solidFill>
                  <a:srgbClr val="7030A0"/>
                </a:solidFill>
              </a:rPr>
              <a:t>will manage transitions of care to ensure that members have appropriate follow-up care after a hospitalization or change in level of care to prevent re-admissions</a:t>
            </a:r>
          </a:p>
        </p:txBody>
      </p:sp>
    </p:spTree>
    <p:extLst>
      <p:ext uri="{BB962C8B-B14F-4D97-AF65-F5344CB8AC3E}">
        <p14:creationId xmlns:p14="http://schemas.microsoft.com/office/powerpoint/2010/main" val="3067734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Transition of </a:t>
            </a:r>
            <a:r>
              <a:rPr lang="en-US" sz="3600" dirty="0" smtClean="0">
                <a:latin typeface="Arial" panose="020B0604020202020204" pitchFamily="34" charset="0"/>
                <a:cs typeface="Arial" panose="020B0604020202020204" pitchFamily="34" charset="0"/>
              </a:rPr>
              <a:t>Care (TOC)</a:t>
            </a:r>
            <a:endParaRPr lang="en-US" sz="3600" dirty="0">
              <a:solidFill>
                <a:srgbClr val="7030A0"/>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760491" y="1849193"/>
            <a:ext cx="7783433" cy="855907"/>
          </a:xfrm>
          <a:solidFill>
            <a:schemeClr val="accent1"/>
          </a:solidFill>
        </p:spPr>
        <p:txBody>
          <a:bodyPr/>
          <a:lstStyle/>
          <a:p>
            <a:pPr marL="0" indent="0">
              <a:buNone/>
            </a:pPr>
            <a:r>
              <a:rPr lang="en-US" sz="2000" dirty="0" smtClean="0">
                <a:solidFill>
                  <a:schemeClr val="bg1"/>
                </a:solidFill>
                <a:latin typeface="+mn-lt"/>
              </a:rPr>
              <a:t>Managing Transitions of Care (TOC) for all discharged members may include, but is not limited to the following:</a:t>
            </a:r>
            <a:endParaRPr lang="en-US" sz="2000" dirty="0">
              <a:solidFill>
                <a:schemeClr val="bg1"/>
              </a:solidFill>
              <a:latin typeface="+mn-lt"/>
            </a:endParaRPr>
          </a:p>
        </p:txBody>
      </p:sp>
      <p:sp>
        <p:nvSpPr>
          <p:cNvPr id="6" name="TextBox 5"/>
          <p:cNvSpPr txBox="1"/>
          <p:nvPr/>
        </p:nvSpPr>
        <p:spPr>
          <a:xfrm>
            <a:off x="760491" y="2809875"/>
            <a:ext cx="7783433" cy="3267561"/>
          </a:xfrm>
          <a:prstGeom prst="rect">
            <a:avLst/>
          </a:prstGeom>
          <a:solidFill>
            <a:schemeClr val="accent1">
              <a:lumMod val="20000"/>
              <a:lumOff val="80000"/>
            </a:schemeClr>
          </a:solidFill>
        </p:spPr>
        <p:txBody>
          <a:bodyPr wrap="square" rtlCol="0">
            <a:spAutoFit/>
          </a:bodyPr>
          <a:lstStyle/>
          <a:p>
            <a:pPr marL="342900" indent="-342900">
              <a:spcBef>
                <a:spcPts val="500"/>
              </a:spcBef>
              <a:buFont typeface="Arial" panose="020B0604020202020204" pitchFamily="34" charset="0"/>
              <a:buChar char="•"/>
            </a:pPr>
            <a:r>
              <a:rPr lang="en-US" dirty="0" smtClean="0"/>
              <a:t>Face-to-face or telephonic contact with the member or their representative in the hospital prior to discharge to discuss the discharge plan</a:t>
            </a:r>
          </a:p>
          <a:p>
            <a:pPr marL="342900" indent="-342900">
              <a:spcBef>
                <a:spcPts val="500"/>
              </a:spcBef>
              <a:buFont typeface="Arial" panose="020B0604020202020204" pitchFamily="34" charset="0"/>
              <a:buChar char="•"/>
            </a:pPr>
            <a:r>
              <a:rPr lang="en-US" dirty="0" smtClean="0"/>
              <a:t>In-home visits or phone call within 72 hours post discharge</a:t>
            </a:r>
          </a:p>
          <a:p>
            <a:pPr marL="342900" indent="-342900">
              <a:spcBef>
                <a:spcPts val="500"/>
              </a:spcBef>
              <a:buFont typeface="Arial" panose="020B0604020202020204" pitchFamily="34" charset="0"/>
              <a:buChar char="•"/>
            </a:pPr>
            <a:r>
              <a:rPr lang="en-US" dirty="0" smtClean="0"/>
              <a:t>Ongoing education of members to include preventive health strategies in order to maintain care in the least restrictive setting possible for their health care needs</a:t>
            </a:r>
          </a:p>
          <a:p>
            <a:pPr marL="342900" indent="-342900">
              <a:buFont typeface="Arial" panose="020B0604020202020204" pitchFamily="34" charset="0"/>
              <a:buChar char="•"/>
            </a:pPr>
            <a:r>
              <a:rPr lang="en-US" dirty="0" smtClean="0"/>
              <a:t>In-home visits or phone calls are conducted for the following:</a:t>
            </a:r>
          </a:p>
          <a:p>
            <a:pPr marL="800100" lvl="1" indent="-342900">
              <a:buFont typeface="Arial" panose="020B0604020202020204" pitchFamily="34" charset="0"/>
              <a:buChar char="•"/>
            </a:pPr>
            <a:r>
              <a:rPr lang="en-US" dirty="0" smtClean="0"/>
              <a:t>Evaluate member’s understanding of their discharge plan</a:t>
            </a:r>
          </a:p>
          <a:p>
            <a:pPr marL="800100" lvl="1" indent="-342900">
              <a:buFont typeface="Arial" panose="020B0604020202020204" pitchFamily="34" charset="0"/>
              <a:buChar char="•"/>
            </a:pPr>
            <a:r>
              <a:rPr lang="en-US" dirty="0" smtClean="0"/>
              <a:t>Assess member’s understanding of medication plan</a:t>
            </a:r>
          </a:p>
          <a:p>
            <a:pPr marL="800100" lvl="1" indent="-342900">
              <a:buFont typeface="Arial" panose="020B0604020202020204" pitchFamily="34" charset="0"/>
              <a:buChar char="•"/>
            </a:pPr>
            <a:r>
              <a:rPr lang="en-US" dirty="0" smtClean="0"/>
              <a:t>Ensure follow-up appointments have been made</a:t>
            </a:r>
          </a:p>
          <a:p>
            <a:pPr marL="800100" lvl="1" indent="-342900">
              <a:buFont typeface="Arial" panose="020B0604020202020204" pitchFamily="34" charset="0"/>
              <a:buChar char="•"/>
            </a:pPr>
            <a:r>
              <a:rPr lang="en-US" dirty="0" smtClean="0"/>
              <a:t>Ensure home situation supports the discharge plan</a:t>
            </a:r>
          </a:p>
        </p:txBody>
      </p:sp>
    </p:spTree>
    <p:extLst>
      <p:ext uri="{BB962C8B-B14F-4D97-AF65-F5344CB8AC3E}">
        <p14:creationId xmlns:p14="http://schemas.microsoft.com/office/powerpoint/2010/main" val="3177417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5658908"/>
          </a:xfrm>
        </p:spPr>
        <p:txBody>
          <a:bodyPr>
            <a:normAutofit/>
          </a:bodyPr>
          <a:lstStyle/>
          <a:p>
            <a:pPr marL="0" indent="0" algn="ctr">
              <a:buNone/>
            </a:pPr>
            <a:endParaRPr lang="en-US" sz="3600" b="1" dirty="0" smtClean="0">
              <a:solidFill>
                <a:schemeClr val="accent6"/>
              </a:solidFill>
            </a:endParaRPr>
          </a:p>
          <a:p>
            <a:pPr marL="0" indent="0" algn="ctr">
              <a:buNone/>
            </a:pPr>
            <a:r>
              <a:rPr lang="en-US" sz="3600" b="1" dirty="0" smtClean="0">
                <a:solidFill>
                  <a:schemeClr val="accent6"/>
                </a:solidFill>
                <a:latin typeface="Arial" panose="020B0604020202020204" pitchFamily="34" charset="0"/>
                <a:cs typeface="Arial" panose="020B0604020202020204" pitchFamily="34" charset="0"/>
              </a:rPr>
              <a:t>Element 3:</a:t>
            </a:r>
          </a:p>
          <a:p>
            <a:pPr marL="0" indent="0" algn="ctr">
              <a:buNone/>
            </a:pPr>
            <a:r>
              <a:rPr lang="en-US" sz="2400" b="1" i="1" dirty="0" smtClean="0">
                <a:latin typeface="Arial" panose="020B0604020202020204" pitchFamily="34" charset="0"/>
                <a:cs typeface="Arial" panose="020B0604020202020204" pitchFamily="34" charset="0"/>
              </a:rPr>
              <a:t>Provider Network</a:t>
            </a:r>
            <a:endParaRPr lang="en-US" sz="2400" dirty="0" smtClean="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378" y="3700797"/>
            <a:ext cx="3813243" cy="2727528"/>
          </a:xfrm>
          <a:prstGeom prst="rect">
            <a:avLst/>
          </a:prstGeom>
          <a:effectLst>
            <a:glow rad="127000">
              <a:schemeClr val="bg1">
                <a:lumMod val="85000"/>
              </a:schemeClr>
            </a:glow>
          </a:effectLst>
        </p:spPr>
      </p:pic>
    </p:spTree>
    <p:extLst>
      <p:ext uri="{BB962C8B-B14F-4D97-AF65-F5344CB8AC3E}">
        <p14:creationId xmlns:p14="http://schemas.microsoft.com/office/powerpoint/2010/main" val="2247187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Provider Network</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US" sz="1600" dirty="0">
                <a:solidFill>
                  <a:srgbClr val="7030A0"/>
                </a:solidFill>
              </a:rPr>
              <a:t>Element 3 explains the specialized expertise that is made available to members in </a:t>
            </a:r>
            <a:r>
              <a:rPr lang="en-US" sz="1600" dirty="0" smtClean="0">
                <a:solidFill>
                  <a:srgbClr val="7030A0"/>
                </a:solidFill>
              </a:rPr>
              <a:t>HSH’s </a:t>
            </a:r>
            <a:r>
              <a:rPr lang="en-US" sz="1600" dirty="0">
                <a:solidFill>
                  <a:srgbClr val="7030A0"/>
                </a:solidFill>
              </a:rPr>
              <a:t>provider network</a:t>
            </a:r>
            <a:r>
              <a:rPr lang="en-US" sz="1600" dirty="0" smtClean="0">
                <a:solidFill>
                  <a:srgbClr val="7030A0"/>
                </a:solidFill>
              </a:rPr>
              <a:t>.</a:t>
            </a:r>
          </a:p>
          <a:p>
            <a:pPr marL="285750" lvl="2" indent="-285750">
              <a:spcAft>
                <a:spcPts val="600"/>
              </a:spcAft>
              <a:buNone/>
            </a:pPr>
            <a:r>
              <a:rPr lang="en-US" sz="1600" b="1" dirty="0" smtClean="0">
                <a:solidFill>
                  <a:srgbClr val="7030A0"/>
                </a:solidFill>
              </a:rPr>
              <a:t>This </a:t>
            </a:r>
            <a:r>
              <a:rPr lang="en-US" sz="1600" b="1" dirty="0">
                <a:solidFill>
                  <a:srgbClr val="7030A0"/>
                </a:solidFill>
              </a:rPr>
              <a:t>element </a:t>
            </a:r>
            <a:r>
              <a:rPr lang="en-US" sz="1600" b="1" dirty="0" smtClean="0">
                <a:solidFill>
                  <a:srgbClr val="7030A0"/>
                </a:solidFill>
              </a:rPr>
              <a:t>describes the following:</a:t>
            </a:r>
            <a:endParaRPr lang="en-US" sz="1600" b="1" dirty="0">
              <a:solidFill>
                <a:srgbClr val="7030A0"/>
              </a:solidFill>
            </a:endParaRPr>
          </a:p>
          <a:p>
            <a:pPr marL="285750" lvl="2" indent="-285750">
              <a:spcBef>
                <a:spcPts val="0"/>
              </a:spcBef>
              <a:spcAft>
                <a:spcPts val="600"/>
              </a:spcAft>
            </a:pPr>
            <a:r>
              <a:rPr lang="en-US" sz="1600" dirty="0">
                <a:solidFill>
                  <a:srgbClr val="7030A0"/>
                </a:solidFill>
              </a:rPr>
              <a:t>How the network corresponds to the target population</a:t>
            </a:r>
          </a:p>
          <a:p>
            <a:pPr marL="285750" lvl="2" indent="-285750">
              <a:spcBef>
                <a:spcPts val="0"/>
              </a:spcBef>
              <a:spcAft>
                <a:spcPts val="600"/>
              </a:spcAft>
            </a:pPr>
            <a:r>
              <a:rPr lang="en-US" sz="1600" dirty="0" smtClean="0">
                <a:solidFill>
                  <a:srgbClr val="7030A0"/>
                </a:solidFill>
              </a:rPr>
              <a:t>How HSH oversees </a:t>
            </a:r>
            <a:r>
              <a:rPr lang="en-US" sz="1600" dirty="0">
                <a:solidFill>
                  <a:srgbClr val="7030A0"/>
                </a:solidFill>
              </a:rPr>
              <a:t>network facilities</a:t>
            </a:r>
          </a:p>
          <a:p>
            <a:pPr marL="285750" lvl="2" indent="-285750">
              <a:spcBef>
                <a:spcPts val="0"/>
              </a:spcBef>
              <a:spcAft>
                <a:spcPts val="600"/>
              </a:spcAft>
            </a:pPr>
            <a:r>
              <a:rPr lang="en-US" sz="1600" dirty="0" smtClean="0">
                <a:solidFill>
                  <a:srgbClr val="7030A0"/>
                </a:solidFill>
              </a:rPr>
              <a:t>How </a:t>
            </a:r>
            <a:r>
              <a:rPr lang="en-US" sz="1600" dirty="0">
                <a:solidFill>
                  <a:srgbClr val="7030A0"/>
                </a:solidFill>
              </a:rPr>
              <a:t>providers collaborate with the ICT and contribute to a </a:t>
            </a:r>
            <a:r>
              <a:rPr lang="en-US" sz="1600" dirty="0" smtClean="0">
                <a:solidFill>
                  <a:srgbClr val="7030A0"/>
                </a:solidFill>
              </a:rPr>
              <a:t>member’s </a:t>
            </a:r>
            <a:r>
              <a:rPr lang="en-US" sz="1600" dirty="0">
                <a:solidFill>
                  <a:srgbClr val="7030A0"/>
                </a:solidFill>
              </a:rPr>
              <a:t>ICP</a:t>
            </a:r>
          </a:p>
          <a:p>
            <a:pPr marL="285750" indent="-285750">
              <a:spcBef>
                <a:spcPts val="0"/>
              </a:spcBef>
            </a:pPr>
            <a:r>
              <a:rPr lang="en-US" sz="1600" dirty="0" smtClean="0">
                <a:solidFill>
                  <a:srgbClr val="7030A0"/>
                </a:solidFill>
              </a:rPr>
              <a:t>HSH is </a:t>
            </a:r>
            <a:r>
              <a:rPr lang="en-US" sz="1600" dirty="0">
                <a:solidFill>
                  <a:srgbClr val="7030A0"/>
                </a:solidFill>
              </a:rPr>
              <a:t>responsible for maintaining a specialized provider network that corresponds to the </a:t>
            </a:r>
            <a:r>
              <a:rPr lang="en-US" sz="1600" dirty="0" smtClean="0">
                <a:solidFill>
                  <a:srgbClr val="7030A0"/>
                </a:solidFill>
              </a:rPr>
              <a:t>needs </a:t>
            </a:r>
            <a:r>
              <a:rPr lang="en-US" sz="1600" dirty="0">
                <a:solidFill>
                  <a:srgbClr val="7030A0"/>
                </a:solidFill>
              </a:rPr>
              <a:t>of our members</a:t>
            </a:r>
          </a:p>
          <a:p>
            <a:pPr marL="285750" indent="-285750">
              <a:spcBef>
                <a:spcPts val="0"/>
              </a:spcBef>
            </a:pPr>
            <a:r>
              <a:rPr lang="en-US" sz="1600" dirty="0" smtClean="0">
                <a:solidFill>
                  <a:srgbClr val="7030A0"/>
                </a:solidFill>
              </a:rPr>
              <a:t>HSH coordinates </a:t>
            </a:r>
            <a:r>
              <a:rPr lang="en-US" sz="1600" dirty="0">
                <a:solidFill>
                  <a:srgbClr val="7030A0"/>
                </a:solidFill>
              </a:rPr>
              <a:t>care with and ensures that providers: </a:t>
            </a:r>
          </a:p>
          <a:p>
            <a:pPr marL="685800" lvl="2">
              <a:spcBef>
                <a:spcPts val="0"/>
              </a:spcBef>
            </a:pPr>
            <a:r>
              <a:rPr lang="en-US" sz="1600" dirty="0"/>
              <a:t>Collaborate with the Interdisciplinary Care Team</a:t>
            </a:r>
          </a:p>
          <a:p>
            <a:pPr marL="685800" lvl="2">
              <a:spcBef>
                <a:spcPts val="0"/>
              </a:spcBef>
            </a:pPr>
            <a:r>
              <a:rPr lang="en-US" sz="1600" dirty="0"/>
              <a:t>Provide clinical consultation</a:t>
            </a:r>
          </a:p>
          <a:p>
            <a:pPr marL="685800" lvl="2">
              <a:spcBef>
                <a:spcPts val="0"/>
              </a:spcBef>
            </a:pPr>
            <a:r>
              <a:rPr lang="en-US" sz="1600" dirty="0"/>
              <a:t>Assist with developing and updating care plans</a:t>
            </a:r>
          </a:p>
          <a:p>
            <a:pPr marL="685800" lvl="2">
              <a:spcBef>
                <a:spcPts val="0"/>
              </a:spcBef>
            </a:pPr>
            <a:r>
              <a:rPr lang="en-US" sz="1600" dirty="0"/>
              <a:t>Provide pharmacotherapy </a:t>
            </a:r>
            <a:r>
              <a:rPr lang="en-US" sz="1600" dirty="0" smtClean="0"/>
              <a:t>consultation</a:t>
            </a:r>
            <a:endParaRPr lang="en-US" sz="1600" dirty="0"/>
          </a:p>
        </p:txBody>
      </p:sp>
    </p:spTree>
    <p:extLst>
      <p:ext uri="{BB962C8B-B14F-4D97-AF65-F5344CB8AC3E}">
        <p14:creationId xmlns:p14="http://schemas.microsoft.com/office/powerpoint/2010/main" val="4078315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Provider Network</a:t>
            </a:r>
            <a:endParaRPr lang="en-US" sz="3600" dirty="0">
              <a:solidFill>
                <a:srgbClr val="7030A0"/>
              </a:solidFill>
              <a:latin typeface="Arial" panose="020B0604020202020204" pitchFamily="34" charset="0"/>
              <a:cs typeface="Arial" panose="020B0604020202020204" pitchFamily="34"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021622733"/>
              </p:ext>
            </p:extLst>
          </p:nvPr>
        </p:nvGraphicFramePr>
        <p:xfrm>
          <a:off x="1367073" y="2190386"/>
          <a:ext cx="7260879" cy="4092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7599" y="1690688"/>
            <a:ext cx="6553200" cy="400110"/>
          </a:xfrm>
          <a:prstGeom prst="rect">
            <a:avLst/>
          </a:prstGeom>
          <a:noFill/>
        </p:spPr>
        <p:txBody>
          <a:bodyPr wrap="square" rtlCol="0">
            <a:spAutoFit/>
          </a:bodyPr>
          <a:lstStyle/>
          <a:p>
            <a:r>
              <a:rPr lang="en-US" sz="2000" dirty="0" smtClean="0">
                <a:solidFill>
                  <a:srgbClr val="7030A0"/>
                </a:solidFill>
              </a:rPr>
              <a:t>CMS expects HSH to do the following:</a:t>
            </a:r>
            <a:endParaRPr lang="en-US" sz="2000" dirty="0">
              <a:solidFill>
                <a:srgbClr val="7030A0"/>
              </a:solidFill>
            </a:endParaRPr>
          </a:p>
        </p:txBody>
      </p:sp>
    </p:spTree>
    <p:extLst>
      <p:ext uri="{BB962C8B-B14F-4D97-AF65-F5344CB8AC3E}">
        <p14:creationId xmlns:p14="http://schemas.microsoft.com/office/powerpoint/2010/main" val="4178414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a:solidFill>
                  <a:srgbClr val="7030A0"/>
                </a:solidFill>
              </a:rPr>
              <a:t>Medicare is always the primary payer and Medicaid is </a:t>
            </a:r>
            <a:r>
              <a:rPr lang="en-US" sz="2000" dirty="0" smtClean="0">
                <a:solidFill>
                  <a:srgbClr val="7030A0"/>
                </a:solidFill>
              </a:rPr>
              <a:t>the secondary </a:t>
            </a:r>
            <a:r>
              <a:rPr lang="en-US" sz="2000" dirty="0">
                <a:solidFill>
                  <a:srgbClr val="7030A0"/>
                </a:solidFill>
              </a:rPr>
              <a:t>payer, unless the service is not covered by Medicare or the Medicare service benefit cap is exhausted for D-SNP members</a:t>
            </a:r>
          </a:p>
          <a:p>
            <a:pPr marL="0" lvl="0" indent="0">
              <a:buNone/>
            </a:pPr>
            <a:endParaRPr lang="en-US" sz="2000" dirty="0">
              <a:solidFill>
                <a:srgbClr val="7030A0"/>
              </a:solidFill>
            </a:endParaRPr>
          </a:p>
          <a:p>
            <a:pPr lvl="0"/>
            <a:r>
              <a:rPr lang="en-US" sz="2000" dirty="0">
                <a:solidFill>
                  <a:srgbClr val="7030A0"/>
                </a:solidFill>
              </a:rPr>
              <a:t>D-SNP members have both Medicare and </a:t>
            </a:r>
            <a:r>
              <a:rPr lang="en-US" sz="2000" dirty="0" smtClean="0">
                <a:solidFill>
                  <a:srgbClr val="7030A0"/>
                </a:solidFill>
              </a:rPr>
              <a:t>Medicaid, but </a:t>
            </a:r>
            <a:r>
              <a:rPr lang="en-US" sz="2000" dirty="0">
                <a:solidFill>
                  <a:srgbClr val="7030A0"/>
                </a:solidFill>
              </a:rPr>
              <a:t>not always with </a:t>
            </a:r>
            <a:r>
              <a:rPr lang="en-US" sz="2000" dirty="0" smtClean="0">
                <a:solidFill>
                  <a:srgbClr val="7030A0"/>
                </a:solidFill>
              </a:rPr>
              <a:t>HSH. </a:t>
            </a:r>
            <a:r>
              <a:rPr lang="en-US" sz="2000" dirty="0">
                <a:solidFill>
                  <a:srgbClr val="7030A0"/>
                </a:solidFill>
              </a:rPr>
              <a:t>Medicaid benefits may be via another Health Plan or the State </a:t>
            </a:r>
          </a:p>
          <a:p>
            <a:pPr lvl="0"/>
            <a:endParaRPr lang="en-US" sz="2000" dirty="0">
              <a:solidFill>
                <a:srgbClr val="7030A0"/>
              </a:solidFill>
            </a:endParaRPr>
          </a:p>
          <a:p>
            <a:pPr lvl="0"/>
            <a:r>
              <a:rPr lang="en-US" sz="2000" dirty="0" smtClean="0">
                <a:solidFill>
                  <a:srgbClr val="7030A0"/>
                </a:solidFill>
              </a:rPr>
              <a:t>It</a:t>
            </a:r>
            <a:r>
              <a:rPr lang="en-US" sz="2000" dirty="0">
                <a:solidFill>
                  <a:srgbClr val="7030A0"/>
                </a:solidFill>
              </a:rPr>
              <a:t> </a:t>
            </a:r>
            <a:r>
              <a:rPr lang="en-US" sz="2000" dirty="0" smtClean="0">
                <a:solidFill>
                  <a:srgbClr val="7030A0"/>
                </a:solidFill>
              </a:rPr>
              <a:t>is </a:t>
            </a:r>
            <a:r>
              <a:rPr lang="en-US" sz="2000" dirty="0">
                <a:solidFill>
                  <a:srgbClr val="7030A0"/>
                </a:solidFill>
              </a:rPr>
              <a:t>important to verify coverage prior to servicing the member</a:t>
            </a:r>
          </a:p>
          <a:p>
            <a:endParaRPr lang="en-US" sz="1800" dirty="0"/>
          </a:p>
          <a:p>
            <a:pPr lvl="1"/>
            <a:endParaRPr lang="en-US" sz="1600" dirty="0" smtClean="0"/>
          </a:p>
          <a:p>
            <a:endParaRPr lang="en-US" sz="2000" dirty="0" smtClean="0"/>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Provider Network</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815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5658908"/>
          </a:xfrm>
        </p:spPr>
        <p:txBody>
          <a:bodyPr>
            <a:normAutofit/>
          </a:bodyPr>
          <a:lstStyle/>
          <a:p>
            <a:pPr marL="0" indent="0" algn="ctr">
              <a:buNone/>
            </a:pPr>
            <a:endParaRPr lang="en-US" sz="3600" b="1" dirty="0" smtClean="0">
              <a:solidFill>
                <a:schemeClr val="accent6"/>
              </a:solidFill>
            </a:endParaRPr>
          </a:p>
          <a:p>
            <a:pPr marL="0" indent="0" algn="ctr">
              <a:buNone/>
            </a:pPr>
            <a:r>
              <a:rPr lang="en-US" sz="3600" b="1" dirty="0" smtClean="0">
                <a:solidFill>
                  <a:schemeClr val="accent6"/>
                </a:solidFill>
                <a:latin typeface="Arial" panose="020B0604020202020204" pitchFamily="34" charset="0"/>
                <a:cs typeface="Arial" panose="020B0604020202020204" pitchFamily="34" charset="0"/>
              </a:rPr>
              <a:t>Element 4:</a:t>
            </a:r>
          </a:p>
          <a:p>
            <a:pPr marL="0" indent="0" algn="ctr">
              <a:buNone/>
            </a:pPr>
            <a:r>
              <a:rPr lang="en-US" sz="2400" b="1" i="1" dirty="0" smtClean="0">
                <a:latin typeface="Arial" panose="020B0604020202020204" pitchFamily="34" charset="0"/>
                <a:cs typeface="Arial" panose="020B0604020202020204" pitchFamily="34" charset="0"/>
              </a:rPr>
              <a:t>Quality Measurement &amp; Performance Improvement</a:t>
            </a:r>
            <a:endParaRPr lang="en-US" sz="2400" dirty="0" smtClean="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767" y="3668386"/>
            <a:ext cx="3842466" cy="2881849"/>
          </a:xfrm>
          <a:prstGeom prst="rect">
            <a:avLst/>
          </a:prstGeom>
          <a:effectLst>
            <a:glow rad="127000">
              <a:schemeClr val="bg1">
                <a:lumMod val="85000"/>
              </a:schemeClr>
            </a:glow>
          </a:effectLst>
        </p:spPr>
      </p:pic>
    </p:spTree>
    <p:extLst>
      <p:ext uri="{BB962C8B-B14F-4D97-AF65-F5344CB8AC3E}">
        <p14:creationId xmlns:p14="http://schemas.microsoft.com/office/powerpoint/2010/main" val="2021842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Quality Measurement &amp; </a:t>
            </a:r>
            <a:br>
              <a:rPr lang="en-US" sz="3600" dirty="0" smtClean="0">
                <a:solidFill>
                  <a:srgbClr val="7030A0"/>
                </a:solidFill>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Performance Improvement</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227151"/>
            <a:ext cx="7886700" cy="3949811"/>
          </a:xfrm>
        </p:spPr>
        <p:txBody>
          <a:bodyPr>
            <a:normAutofit/>
          </a:bodyPr>
          <a:lstStyle/>
          <a:p>
            <a:r>
              <a:rPr lang="en-US" sz="2000" dirty="0">
                <a:solidFill>
                  <a:srgbClr val="7030A0"/>
                </a:solidFill>
              </a:rPr>
              <a:t>Element 4 requires plans to have performance improvement and quality measurement plans in place</a:t>
            </a:r>
          </a:p>
          <a:p>
            <a:r>
              <a:rPr lang="en-US" sz="2000" dirty="0" smtClean="0">
                <a:solidFill>
                  <a:srgbClr val="7030A0"/>
                </a:solidFill>
              </a:rPr>
              <a:t>To </a:t>
            </a:r>
            <a:r>
              <a:rPr lang="en-US" sz="2000" dirty="0">
                <a:solidFill>
                  <a:srgbClr val="7030A0"/>
                </a:solidFill>
              </a:rPr>
              <a:t>evaluate success, </a:t>
            </a:r>
            <a:r>
              <a:rPr lang="en-US" sz="2000" dirty="0" smtClean="0">
                <a:solidFill>
                  <a:srgbClr val="7030A0"/>
                </a:solidFill>
              </a:rPr>
              <a:t>HSH disseminates </a:t>
            </a:r>
            <a:r>
              <a:rPr lang="en-US" sz="2000" dirty="0">
                <a:solidFill>
                  <a:srgbClr val="7030A0"/>
                </a:solidFill>
              </a:rPr>
              <a:t>evidence-based clinical guidelines and conducts </a:t>
            </a:r>
            <a:r>
              <a:rPr lang="en-US" sz="2000" dirty="0" smtClean="0">
                <a:solidFill>
                  <a:srgbClr val="7030A0"/>
                </a:solidFill>
              </a:rPr>
              <a:t>the following: </a:t>
            </a:r>
            <a:endParaRPr lang="en-US" sz="2000" dirty="0">
              <a:solidFill>
                <a:srgbClr val="7030A0"/>
              </a:solidFill>
            </a:endParaRPr>
          </a:p>
          <a:p>
            <a:pPr lvl="1">
              <a:buFont typeface="Arial" panose="020B0604020202020204" pitchFamily="34" charset="0"/>
              <a:buChar char="•"/>
            </a:pPr>
            <a:r>
              <a:rPr lang="en-US" sz="2000" dirty="0"/>
              <a:t>Measure member outcomes</a:t>
            </a:r>
          </a:p>
          <a:p>
            <a:pPr lvl="1">
              <a:buFont typeface="Arial" panose="020B0604020202020204" pitchFamily="34" charset="0"/>
              <a:buChar char="•"/>
            </a:pPr>
            <a:r>
              <a:rPr lang="en-US" sz="2000" dirty="0"/>
              <a:t>Monitor quality of care</a:t>
            </a:r>
          </a:p>
          <a:p>
            <a:pPr lvl="1">
              <a:buFont typeface="Arial" panose="020B0604020202020204" pitchFamily="34" charset="0"/>
              <a:buChar char="•"/>
            </a:pPr>
            <a:r>
              <a:rPr lang="en-US" sz="2000" dirty="0"/>
              <a:t>Evaluate the effectiveness of the Model of Care (MOC)</a:t>
            </a:r>
          </a:p>
        </p:txBody>
      </p:sp>
    </p:spTree>
    <p:extLst>
      <p:ext uri="{BB962C8B-B14F-4D97-AF65-F5344CB8AC3E}">
        <p14:creationId xmlns:p14="http://schemas.microsoft.com/office/powerpoint/2010/main" val="55835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solidFill>
                  <a:srgbClr val="7030A0"/>
                </a:solidFill>
              </a:rPr>
              <a:t>Medicare Advantage Special Needs Plans (SNPs) are designed for specific groups of members with special health care needs. CMS has defined three types of SNPs that serve the following types of members: </a:t>
            </a:r>
          </a:p>
          <a:p>
            <a:pPr marL="0" indent="0">
              <a:buNone/>
            </a:pPr>
            <a:endParaRPr lang="en-US" sz="800" dirty="0">
              <a:solidFill>
                <a:srgbClr val="7030A0"/>
              </a:solidFill>
            </a:endParaRPr>
          </a:p>
          <a:p>
            <a:pPr marL="0" indent="0">
              <a:spcBef>
                <a:spcPts val="0"/>
              </a:spcBef>
              <a:buNone/>
            </a:pPr>
            <a:r>
              <a:rPr lang="en-US" sz="1800" dirty="0">
                <a:solidFill>
                  <a:srgbClr val="7030A0"/>
                </a:solidFill>
              </a:rPr>
              <a:t>	</a:t>
            </a:r>
            <a:r>
              <a:rPr lang="en-US" sz="1600" b="1" u="sng" dirty="0"/>
              <a:t>Dual Eligible Special Needs Plan (D-SNP)</a:t>
            </a:r>
          </a:p>
          <a:p>
            <a:pPr marL="0" indent="0">
              <a:spcBef>
                <a:spcPts val="0"/>
              </a:spcBef>
              <a:buNone/>
            </a:pPr>
            <a:r>
              <a:rPr lang="en-US" sz="1600" dirty="0"/>
              <a:t>	Members must have both Medicare and Medicaid benefits</a:t>
            </a:r>
          </a:p>
          <a:p>
            <a:pPr marL="0" indent="0">
              <a:lnSpc>
                <a:spcPct val="150000"/>
              </a:lnSpc>
              <a:spcBef>
                <a:spcPts val="0"/>
              </a:spcBef>
              <a:buNone/>
            </a:pPr>
            <a:r>
              <a:rPr lang="en-US" sz="1600" dirty="0"/>
              <a:t>	</a:t>
            </a:r>
            <a:r>
              <a:rPr lang="en-US" sz="1600" b="1" u="sng" dirty="0"/>
              <a:t>Chronic Condition Special Needs Plan (C-SNP)</a:t>
            </a:r>
          </a:p>
          <a:p>
            <a:pPr marL="0" indent="0">
              <a:spcBef>
                <a:spcPts val="0"/>
              </a:spcBef>
              <a:buNone/>
            </a:pPr>
            <a:r>
              <a:rPr lang="en-US" sz="1600" dirty="0"/>
              <a:t>	Members with chronic illness such as: Diabetes, COPD, Congestive Heart Failure</a:t>
            </a:r>
          </a:p>
          <a:p>
            <a:pPr marL="0" indent="0">
              <a:lnSpc>
                <a:spcPct val="150000"/>
              </a:lnSpc>
              <a:spcBef>
                <a:spcPts val="0"/>
              </a:spcBef>
              <a:buNone/>
            </a:pPr>
            <a:r>
              <a:rPr lang="en-US" sz="1600" dirty="0"/>
              <a:t>	</a:t>
            </a:r>
            <a:r>
              <a:rPr lang="en-US" sz="1600" b="1" u="sng" dirty="0"/>
              <a:t>Institutional Special Needs Plan (I-SNP) </a:t>
            </a:r>
          </a:p>
          <a:p>
            <a:pPr marL="0" indent="0">
              <a:spcBef>
                <a:spcPts val="0"/>
              </a:spcBef>
              <a:buNone/>
            </a:pPr>
            <a:r>
              <a:rPr lang="en-US" sz="1600" dirty="0"/>
              <a:t>	Members live in institutions such as: Nursing homes or long term </a:t>
            </a:r>
            <a:r>
              <a:rPr lang="en-US" sz="1600" dirty="0" smtClean="0"/>
              <a:t>facilities</a:t>
            </a:r>
            <a:endParaRPr lang="en-US" sz="1600" dirty="0"/>
          </a:p>
          <a:p>
            <a:endParaRPr lang="en-US" sz="800" dirty="0">
              <a:solidFill>
                <a:srgbClr val="7030A0"/>
              </a:solidFill>
            </a:endParaRPr>
          </a:p>
          <a:p>
            <a:r>
              <a:rPr lang="en-US" sz="2000" dirty="0">
                <a:solidFill>
                  <a:srgbClr val="7030A0"/>
                </a:solidFill>
              </a:rPr>
              <a:t>Health plans may contract with CMS for one or more programs. Currently, </a:t>
            </a:r>
            <a:r>
              <a:rPr lang="en-US" sz="2000" dirty="0" smtClean="0">
                <a:solidFill>
                  <a:srgbClr val="7030A0"/>
                </a:solidFill>
              </a:rPr>
              <a:t>HSH offers </a:t>
            </a:r>
            <a:r>
              <a:rPr lang="en-US" sz="2000" b="1" dirty="0" smtClean="0">
                <a:solidFill>
                  <a:srgbClr val="7030A0"/>
                </a:solidFill>
              </a:rPr>
              <a:t>D-SNP</a:t>
            </a:r>
            <a:r>
              <a:rPr lang="en-US" sz="2000" dirty="0" smtClean="0">
                <a:solidFill>
                  <a:srgbClr val="7030A0"/>
                </a:solidFill>
              </a:rPr>
              <a:t> and </a:t>
            </a:r>
            <a:r>
              <a:rPr lang="en-US" sz="2000" b="1" dirty="0" smtClean="0">
                <a:solidFill>
                  <a:srgbClr val="7030A0"/>
                </a:solidFill>
              </a:rPr>
              <a:t>MAPD </a:t>
            </a:r>
            <a:r>
              <a:rPr lang="en-US" sz="2000" dirty="0" smtClean="0">
                <a:solidFill>
                  <a:srgbClr val="7030A0"/>
                </a:solidFill>
              </a:rPr>
              <a:t>plans.</a:t>
            </a:r>
            <a:endParaRPr lang="en-US" sz="2000" dirty="0">
              <a:solidFill>
                <a:srgbClr val="7030A0"/>
              </a:solidFill>
            </a:endParaRPr>
          </a:p>
          <a:p>
            <a:endParaRPr lang="en-US" sz="2000" dirty="0"/>
          </a:p>
          <a:p>
            <a:endParaRPr lang="en-US" sz="2000" dirty="0" smtClean="0"/>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Special Needs Plan (SNP)</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02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solidFill>
                  <a:srgbClr val="7030A0"/>
                </a:solidFill>
                <a:latin typeface="Arial" panose="020B0604020202020204" pitchFamily="34" charset="0"/>
                <a:cs typeface="Arial" panose="020B0604020202020204" pitchFamily="34" charset="0"/>
              </a:rPr>
              <a:t>Model of Care Goals</a:t>
            </a:r>
            <a:endParaRPr lang="en-US" sz="40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272420"/>
            <a:ext cx="7886700" cy="3904542"/>
          </a:xfrm>
        </p:spPr>
        <p:txBody>
          <a:bodyPr>
            <a:normAutofit/>
          </a:bodyPr>
          <a:lstStyle/>
          <a:p>
            <a:r>
              <a:rPr lang="en-US" sz="2000" dirty="0" smtClean="0">
                <a:solidFill>
                  <a:srgbClr val="7030A0"/>
                </a:solidFill>
              </a:rPr>
              <a:t>HSH determines </a:t>
            </a:r>
            <a:r>
              <a:rPr lang="en-US" sz="2000" dirty="0">
                <a:solidFill>
                  <a:srgbClr val="7030A0"/>
                </a:solidFill>
              </a:rPr>
              <a:t>goals for the MOC related to improvement of the quality of care that members receive  </a:t>
            </a:r>
          </a:p>
          <a:p>
            <a:r>
              <a:rPr lang="en-US" sz="2000" dirty="0" smtClean="0">
                <a:solidFill>
                  <a:srgbClr val="7030A0"/>
                </a:solidFill>
              </a:rPr>
              <a:t>The 2020 </a:t>
            </a:r>
            <a:r>
              <a:rPr lang="en-US" sz="2000" dirty="0">
                <a:solidFill>
                  <a:srgbClr val="7030A0"/>
                </a:solidFill>
              </a:rPr>
              <a:t>goals are </a:t>
            </a:r>
            <a:r>
              <a:rPr lang="en-US" sz="2000" dirty="0" smtClean="0">
                <a:solidFill>
                  <a:srgbClr val="7030A0"/>
                </a:solidFill>
              </a:rPr>
              <a:t>based on the following:</a:t>
            </a:r>
            <a:endParaRPr lang="en-US" sz="2000" dirty="0">
              <a:solidFill>
                <a:srgbClr val="7030A0"/>
              </a:solidFill>
            </a:endParaRPr>
          </a:p>
          <a:p>
            <a:pPr lvl="1">
              <a:buFont typeface="Arial" panose="020B0604020202020204" pitchFamily="34" charset="0"/>
              <a:buChar char="•"/>
            </a:pPr>
            <a:r>
              <a:rPr lang="en-US" sz="2000" dirty="0" smtClean="0"/>
              <a:t>Stars Measures</a:t>
            </a:r>
            <a:endParaRPr lang="en-US" sz="2000" dirty="0"/>
          </a:p>
          <a:p>
            <a:pPr lvl="1">
              <a:buFont typeface="Arial" panose="020B0604020202020204" pitchFamily="34" charset="0"/>
              <a:buChar char="•"/>
            </a:pPr>
            <a:r>
              <a:rPr lang="en-US" sz="2000" dirty="0"/>
              <a:t>Consumer Assessment of Healthcare Providers and Systems (CAHPS)</a:t>
            </a:r>
          </a:p>
          <a:p>
            <a:pPr lvl="1">
              <a:buFont typeface="Arial" panose="020B0604020202020204" pitchFamily="34" charset="0"/>
              <a:buChar char="•"/>
            </a:pPr>
            <a:r>
              <a:rPr lang="en-US" sz="2000" dirty="0"/>
              <a:t>Healthcare Effectiveness Data and Information Set (HEDIS)</a:t>
            </a:r>
          </a:p>
          <a:p>
            <a:pPr lvl="1">
              <a:buFont typeface="Arial" panose="020B0604020202020204" pitchFamily="34" charset="0"/>
              <a:buChar char="•"/>
            </a:pPr>
            <a:r>
              <a:rPr lang="en-US" sz="2000" dirty="0"/>
              <a:t>Health Outcomes Survey (HOS)</a:t>
            </a:r>
          </a:p>
        </p:txBody>
      </p:sp>
    </p:spTree>
    <p:extLst>
      <p:ext uri="{BB962C8B-B14F-4D97-AF65-F5344CB8AC3E}">
        <p14:creationId xmlns:p14="http://schemas.microsoft.com/office/powerpoint/2010/main" val="1210541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Model of Care Goals may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include:</a:t>
            </a:r>
            <a:endParaRPr lang="en-US" sz="3600" dirty="0">
              <a:solidFill>
                <a:srgbClr val="7030A0"/>
              </a:solidFill>
              <a:latin typeface="Arial" panose="020B0604020202020204" pitchFamily="34" charset="0"/>
              <a:cs typeface="Arial" panose="020B0604020202020204" pitchFamily="34" charset="0"/>
            </a:endParaRPr>
          </a:p>
        </p:txBody>
      </p:sp>
      <p:sp>
        <p:nvSpPr>
          <p:cNvPr id="5" name="Rounded Rectangle 4"/>
          <p:cNvSpPr/>
          <p:nvPr/>
        </p:nvSpPr>
        <p:spPr>
          <a:xfrm>
            <a:off x="1736034" y="1951780"/>
            <a:ext cx="5539409" cy="9296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Access to care</a:t>
            </a:r>
            <a:endParaRPr lang="en-US" sz="2800" dirty="0">
              <a:solidFill>
                <a:schemeClr val="tx1"/>
              </a:solidFill>
            </a:endParaRPr>
          </a:p>
        </p:txBody>
      </p:sp>
      <p:sp>
        <p:nvSpPr>
          <p:cNvPr id="6" name="Rounded Rectangle 5"/>
          <p:cNvSpPr/>
          <p:nvPr/>
        </p:nvSpPr>
        <p:spPr>
          <a:xfrm>
            <a:off x="1716155" y="3048476"/>
            <a:ext cx="5562600" cy="9874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Access to preventative health services</a:t>
            </a:r>
            <a:endParaRPr lang="en-US" sz="2800" dirty="0">
              <a:solidFill>
                <a:schemeClr val="tx1"/>
              </a:solidFill>
            </a:endParaRPr>
          </a:p>
        </p:txBody>
      </p:sp>
      <p:sp>
        <p:nvSpPr>
          <p:cNvPr id="7" name="Rounded Rectangle 6"/>
          <p:cNvSpPr/>
          <p:nvPr/>
        </p:nvSpPr>
        <p:spPr>
          <a:xfrm>
            <a:off x="1736034" y="4211941"/>
            <a:ext cx="5522843" cy="9297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Member satisfaction</a:t>
            </a:r>
            <a:endParaRPr lang="en-US" sz="2800" dirty="0">
              <a:solidFill>
                <a:schemeClr val="tx1"/>
              </a:solidFill>
            </a:endParaRPr>
          </a:p>
        </p:txBody>
      </p:sp>
      <p:sp>
        <p:nvSpPr>
          <p:cNvPr id="8" name="Rounded Rectangle 7"/>
          <p:cNvSpPr/>
          <p:nvPr/>
        </p:nvSpPr>
        <p:spPr>
          <a:xfrm>
            <a:off x="1736034" y="5301718"/>
            <a:ext cx="5539409" cy="9327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Chronic care management</a:t>
            </a:r>
            <a:endParaRPr lang="en-US" sz="2800" dirty="0">
              <a:solidFill>
                <a:schemeClr val="tx1"/>
              </a:solidFill>
            </a:endParaRPr>
          </a:p>
        </p:txBody>
      </p:sp>
    </p:spTree>
    <p:extLst>
      <p:ext uri="{BB962C8B-B14F-4D97-AF65-F5344CB8AC3E}">
        <p14:creationId xmlns:p14="http://schemas.microsoft.com/office/powerpoint/2010/main" val="2416158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Summary</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solidFill>
                  <a:srgbClr val="7030A0"/>
                </a:solidFill>
              </a:rPr>
              <a:t>HSH values </a:t>
            </a:r>
            <a:r>
              <a:rPr lang="en-US" sz="2400" dirty="0">
                <a:solidFill>
                  <a:srgbClr val="7030A0"/>
                </a:solidFill>
              </a:rPr>
              <a:t>our partnership with our physicians and providers</a:t>
            </a:r>
          </a:p>
          <a:p>
            <a:r>
              <a:rPr lang="en-US" sz="2400" dirty="0" smtClean="0">
                <a:solidFill>
                  <a:srgbClr val="7030A0"/>
                </a:solidFill>
              </a:rPr>
              <a:t>The </a:t>
            </a:r>
            <a:r>
              <a:rPr lang="en-US" sz="2400" dirty="0">
                <a:solidFill>
                  <a:srgbClr val="7030A0"/>
                </a:solidFill>
              </a:rPr>
              <a:t>Model of Care requires all of us to work together to benefit our members </a:t>
            </a:r>
            <a:r>
              <a:rPr lang="en-US" sz="2400" dirty="0" smtClean="0">
                <a:solidFill>
                  <a:srgbClr val="7030A0"/>
                </a:solidFill>
              </a:rPr>
              <a:t>through: </a:t>
            </a:r>
            <a:endParaRPr lang="en-US" sz="2400" dirty="0">
              <a:solidFill>
                <a:srgbClr val="7030A0"/>
              </a:solidFill>
            </a:endParaRPr>
          </a:p>
          <a:p>
            <a:pPr lvl="1">
              <a:buFont typeface="Arial" panose="020B0604020202020204" pitchFamily="34" charset="0"/>
              <a:buChar char="•"/>
            </a:pPr>
            <a:r>
              <a:rPr lang="en-US" sz="2000" dirty="0"/>
              <a:t>Enhanced communication between members, physicians, providers and </a:t>
            </a:r>
            <a:r>
              <a:rPr lang="en-US" sz="2000" dirty="0" smtClean="0"/>
              <a:t>HSH</a:t>
            </a:r>
            <a:endParaRPr lang="en-US" sz="2000" dirty="0"/>
          </a:p>
          <a:p>
            <a:pPr lvl="1">
              <a:buFont typeface="Arial" panose="020B0604020202020204" pitchFamily="34" charset="0"/>
              <a:buChar char="•"/>
            </a:pPr>
            <a:r>
              <a:rPr lang="en-US" sz="2000" dirty="0" smtClean="0"/>
              <a:t>Provide interdisciplinary </a:t>
            </a:r>
            <a:r>
              <a:rPr lang="en-US" sz="2000" dirty="0"/>
              <a:t>approach to the member’s special needs</a:t>
            </a:r>
          </a:p>
          <a:p>
            <a:pPr lvl="1">
              <a:buFont typeface="Arial" panose="020B0604020202020204" pitchFamily="34" charset="0"/>
              <a:buChar char="•"/>
            </a:pPr>
            <a:r>
              <a:rPr lang="en-US" sz="2000" dirty="0" smtClean="0"/>
              <a:t>Employ </a:t>
            </a:r>
            <a:r>
              <a:rPr lang="en-US" sz="2000" dirty="0"/>
              <a:t>comprehensive coordination with all care partners</a:t>
            </a:r>
          </a:p>
          <a:p>
            <a:pPr lvl="1">
              <a:buFont typeface="Arial" panose="020B0604020202020204" pitchFamily="34" charset="0"/>
              <a:buChar char="•"/>
            </a:pPr>
            <a:r>
              <a:rPr lang="en-US" sz="2000" dirty="0"/>
              <a:t>Supporting the member's preferences in the plan of care</a:t>
            </a:r>
          </a:p>
          <a:p>
            <a:pPr lvl="1">
              <a:buFont typeface="Arial" panose="020B0604020202020204" pitchFamily="34" charset="0"/>
              <a:buChar char="•"/>
            </a:pPr>
            <a:r>
              <a:rPr lang="en-US" sz="2000" dirty="0" smtClean="0"/>
              <a:t>Reinforce </a:t>
            </a:r>
            <a:r>
              <a:rPr lang="en-US" sz="2000" dirty="0"/>
              <a:t>the </a:t>
            </a:r>
            <a:r>
              <a:rPr lang="en-US" sz="2000" dirty="0" smtClean="0"/>
              <a:t>member’s </a:t>
            </a:r>
            <a:r>
              <a:rPr lang="en-US" sz="2000" dirty="0"/>
              <a:t>connection with their medical home</a:t>
            </a:r>
          </a:p>
        </p:txBody>
      </p:sp>
    </p:spTree>
    <p:extLst>
      <p:ext uri="{BB962C8B-B14F-4D97-AF65-F5344CB8AC3E}">
        <p14:creationId xmlns:p14="http://schemas.microsoft.com/office/powerpoint/2010/main" val="1240041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82" y="365125"/>
            <a:ext cx="7992968"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smtClean="0">
                <a:solidFill>
                  <a:srgbClr val="7030A0"/>
                </a:solidFill>
                <a:latin typeface="Arial" panose="020B0604020202020204" pitchFamily="34" charset="0"/>
                <a:cs typeface="Arial" panose="020B0604020202020204" pitchFamily="34" charset="0"/>
              </a:rPr>
              <a:t/>
            </a:r>
            <a:br>
              <a:rPr lang="en-US" sz="3600" dirty="0" smtClean="0">
                <a:solidFill>
                  <a:srgbClr val="7030A0"/>
                </a:solidFill>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Health Plan Information</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2382" y="1898975"/>
            <a:ext cx="8080891" cy="803275"/>
          </a:xfrm>
        </p:spPr>
        <p:txBody>
          <a:bodyPr>
            <a:normAutofit lnSpcReduction="10000"/>
          </a:bodyPr>
          <a:lstStyle/>
          <a:p>
            <a:pPr marL="0" indent="0">
              <a:buNone/>
            </a:pPr>
            <a:r>
              <a:rPr lang="en-US" sz="2400" dirty="0" smtClean="0">
                <a:solidFill>
                  <a:srgbClr val="7030A0"/>
                </a:solidFill>
              </a:rPr>
              <a:t>Should you have any questions relating to information included in this presentation, please reach out to any of the following:</a:t>
            </a:r>
            <a:endParaRPr lang="en-US" sz="2400"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28906699"/>
              </p:ext>
            </p:extLst>
          </p:nvPr>
        </p:nvGraphicFramePr>
        <p:xfrm>
          <a:off x="522382" y="2803161"/>
          <a:ext cx="8099235" cy="2931160"/>
        </p:xfrm>
        <a:graphic>
          <a:graphicData uri="http://schemas.openxmlformats.org/drawingml/2006/table">
            <a:tbl>
              <a:tblPr firstRow="1" bandRow="1">
                <a:tableStyleId>{5C22544A-7EE6-4342-B048-85BDC9FD1C3A}</a:tableStyleId>
              </a:tblPr>
              <a:tblGrid>
                <a:gridCol w="2478024">
                  <a:extLst>
                    <a:ext uri="{9D8B030D-6E8A-4147-A177-3AD203B41FA5}">
                      <a16:colId xmlns:a16="http://schemas.microsoft.com/office/drawing/2014/main" val="1174560352"/>
                    </a:ext>
                  </a:extLst>
                </a:gridCol>
                <a:gridCol w="5621211">
                  <a:extLst>
                    <a:ext uri="{9D8B030D-6E8A-4147-A177-3AD203B41FA5}">
                      <a16:colId xmlns:a16="http://schemas.microsoft.com/office/drawing/2014/main" val="2603284791"/>
                    </a:ext>
                  </a:extLst>
                </a:gridCol>
              </a:tblGrid>
              <a:tr h="370840">
                <a:tc>
                  <a:txBody>
                    <a:bodyPr/>
                    <a:lstStyle/>
                    <a:p>
                      <a:r>
                        <a:rPr lang="en-US" dirty="0" smtClean="0"/>
                        <a:t>Department</a:t>
                      </a:r>
                      <a:endParaRPr lang="en-US" dirty="0"/>
                    </a:p>
                  </a:txBody>
                  <a:tcPr/>
                </a:tc>
                <a:tc>
                  <a:txBody>
                    <a:bodyPr/>
                    <a:lstStyle/>
                    <a:p>
                      <a:r>
                        <a:rPr lang="en-US" dirty="0" smtClean="0"/>
                        <a:t>Contact</a:t>
                      </a:r>
                      <a:endParaRPr lang="en-US" dirty="0"/>
                    </a:p>
                  </a:txBody>
                  <a:tcPr/>
                </a:tc>
                <a:extLst>
                  <a:ext uri="{0D108BD9-81ED-4DB2-BD59-A6C34878D82A}">
                    <a16:rowId xmlns:a16="http://schemas.microsoft.com/office/drawing/2014/main" val="3673597477"/>
                  </a:ext>
                </a:extLst>
              </a:tr>
              <a:tr h="370840">
                <a:tc>
                  <a:txBody>
                    <a:bodyPr/>
                    <a:lstStyle/>
                    <a:p>
                      <a:r>
                        <a:rPr lang="en-US" dirty="0" smtClean="0"/>
                        <a:t>Medicare Product</a:t>
                      </a:r>
                      <a:endParaRPr lang="en-US" dirty="0"/>
                    </a:p>
                  </a:txBody>
                  <a:tcPr anchor="ctr"/>
                </a:tc>
                <a:tc>
                  <a:txBody>
                    <a:bodyPr/>
                    <a:lstStyle/>
                    <a:p>
                      <a:r>
                        <a:rPr lang="en-US" dirty="0" smtClean="0"/>
                        <a:t>Beth Johnson, Sr. Director</a:t>
                      </a:r>
                      <a:r>
                        <a:rPr lang="en-US" baseline="0" dirty="0" smtClean="0"/>
                        <a:t> of Medicare Operations</a:t>
                      </a:r>
                      <a:endParaRPr lang="en-US" dirty="0" smtClean="0"/>
                    </a:p>
                    <a:p>
                      <a:r>
                        <a:rPr lang="en-US" dirty="0" smtClean="0"/>
                        <a:t>X8040647 or </a:t>
                      </a:r>
                      <a:r>
                        <a:rPr lang="en-US" dirty="0" smtClean="0">
                          <a:hlinkClick r:id="rId2"/>
                        </a:rPr>
                        <a:t>Elizabeth.A.Johnson@homestatehealth.com</a:t>
                      </a:r>
                      <a:r>
                        <a:rPr lang="en-US" dirty="0" smtClean="0"/>
                        <a:t> </a:t>
                      </a:r>
                      <a:endParaRPr lang="en-US" dirty="0"/>
                    </a:p>
                  </a:txBody>
                  <a:tcPr anchor="ctr"/>
                </a:tc>
                <a:extLst>
                  <a:ext uri="{0D108BD9-81ED-4DB2-BD59-A6C34878D82A}">
                    <a16:rowId xmlns:a16="http://schemas.microsoft.com/office/drawing/2014/main" val="1229246791"/>
                  </a:ext>
                </a:extLst>
              </a:tr>
              <a:tr h="370840">
                <a:tc>
                  <a:txBody>
                    <a:bodyPr/>
                    <a:lstStyle/>
                    <a:p>
                      <a:r>
                        <a:rPr lang="en-US" dirty="0" smtClean="0"/>
                        <a:t>Provider Relations</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Allwell</a:t>
                      </a:r>
                      <a:r>
                        <a:rPr lang="en-US" sz="1800" dirty="0" smtClean="0"/>
                        <a:t> HMO:  855-766-1452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err="1" smtClean="0"/>
                        <a:t>Allwell</a:t>
                      </a:r>
                      <a:r>
                        <a:rPr lang="en-US" sz="1800" baseline="0" dirty="0" smtClean="0"/>
                        <a:t> D-SNP:  833-298-3361</a:t>
                      </a:r>
                    </a:p>
                  </a:txBody>
                  <a:tcPr anchor="ctr"/>
                </a:tc>
                <a:extLst>
                  <a:ext uri="{0D108BD9-81ED-4DB2-BD59-A6C34878D82A}">
                    <a16:rowId xmlns:a16="http://schemas.microsoft.com/office/drawing/2014/main" val="10002"/>
                  </a:ext>
                </a:extLst>
              </a:tr>
              <a:tr h="370840">
                <a:tc>
                  <a:txBody>
                    <a:bodyPr/>
                    <a:lstStyle/>
                    <a:p>
                      <a:r>
                        <a:rPr lang="en-US" dirty="0" smtClean="0"/>
                        <a:t>Medical Management –</a:t>
                      </a:r>
                    </a:p>
                    <a:p>
                      <a:r>
                        <a:rPr lang="en-US" dirty="0" smtClean="0"/>
                        <a:t>CM &amp; UM</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Jennifer West, Manager, Case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X8040566 or </a:t>
                      </a:r>
                      <a:r>
                        <a:rPr kumimoji="0" lang="en-US" sz="1800" b="0" i="0" u="none" strike="noStrike" kern="1200" cap="none" spc="0" normalizeH="0" baseline="0" noProof="0" dirty="0" smtClean="0">
                          <a:ln>
                            <a:noFill/>
                          </a:ln>
                          <a:solidFill>
                            <a:prstClr val="black"/>
                          </a:solidFill>
                          <a:effectLst/>
                          <a:uLnTx/>
                          <a:uFillTx/>
                          <a:latin typeface="+mn-lt"/>
                          <a:ea typeface="+mn-ea"/>
                          <a:cs typeface="+mn-cs"/>
                          <a:hlinkClick r:id="rId3"/>
                        </a:rPr>
                        <a:t>Jennifer.L.West@homestatehealth.com</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236838204"/>
                  </a:ext>
                </a:extLst>
              </a:tr>
              <a:tr h="370840">
                <a:tc>
                  <a:txBody>
                    <a:bodyPr/>
                    <a:lstStyle/>
                    <a:p>
                      <a:r>
                        <a:rPr lang="en-US" dirty="0" smtClean="0"/>
                        <a:t>Quality</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Dr. Jennifer Wessels, Chief Medical Director</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X8040086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or </a:t>
                      </a:r>
                      <a:r>
                        <a:rPr kumimoji="0" lang="en-US" sz="1800" b="0" i="0" u="none" strike="noStrike" kern="1200" cap="none" spc="0" normalizeH="0" baseline="0" noProof="0" dirty="0" smtClean="0">
                          <a:ln>
                            <a:noFill/>
                          </a:ln>
                          <a:solidFill>
                            <a:prstClr val="black"/>
                          </a:solidFill>
                          <a:effectLst/>
                          <a:uLnTx/>
                          <a:uFillTx/>
                          <a:latin typeface="+mn-lt"/>
                          <a:ea typeface="+mn-ea"/>
                          <a:cs typeface="+mn-cs"/>
                          <a:hlinkClick r:id="rId4"/>
                        </a:rPr>
                        <a:t>Jennifer.Wessels@homestatehealth.com</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2111362521"/>
                  </a:ext>
                </a:extLst>
              </a:tr>
            </a:tbl>
          </a:graphicData>
        </a:graphic>
      </p:graphicFrame>
    </p:spTree>
    <p:extLst>
      <p:ext uri="{BB962C8B-B14F-4D97-AF65-F5344CB8AC3E}">
        <p14:creationId xmlns:p14="http://schemas.microsoft.com/office/powerpoint/2010/main" val="3287684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smtClean="0">
              <a:solidFill>
                <a:srgbClr val="7030A0"/>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a:p>
            <a:pPr marL="0" indent="0" algn="ctr">
              <a:buNone/>
            </a:pPr>
            <a:r>
              <a:rPr lang="en-US" sz="6000" dirty="0" smtClean="0">
                <a:solidFill>
                  <a:srgbClr val="7030A0"/>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Appendix</a:t>
            </a:r>
            <a:endParaRPr lang="en-US" sz="6000" dirty="0">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1423637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0581"/>
          </a:xfrm>
        </p:spPr>
        <p:txBody>
          <a:bodyPr>
            <a:noAutofit/>
          </a:bodyPr>
          <a:lstStyle/>
          <a:p>
            <a:pPr marL="0" indent="0">
              <a:buNone/>
            </a:pPr>
            <a:r>
              <a:rPr lang="en-US" sz="2000" dirty="0" smtClean="0">
                <a:solidFill>
                  <a:srgbClr val="7030A0"/>
                </a:solidFill>
              </a:rPr>
              <a:t>Dual Special Needs Plans (D-SNP).  Model </a:t>
            </a:r>
            <a:r>
              <a:rPr lang="en-US" sz="2000" dirty="0">
                <a:solidFill>
                  <a:srgbClr val="7030A0"/>
                </a:solidFill>
              </a:rPr>
              <a:t>Of </a:t>
            </a:r>
            <a:r>
              <a:rPr lang="en-US" sz="2000" dirty="0" smtClean="0">
                <a:solidFill>
                  <a:srgbClr val="7030A0"/>
                </a:solidFill>
              </a:rPr>
              <a:t>Care</a:t>
            </a:r>
            <a:r>
              <a:rPr lang="en-US" sz="2000" dirty="0">
                <a:solidFill>
                  <a:srgbClr val="7030A0"/>
                </a:solidFill>
              </a:rPr>
              <a:t> </a:t>
            </a:r>
            <a:r>
              <a:rPr lang="en-US" sz="2000" dirty="0" smtClean="0">
                <a:solidFill>
                  <a:srgbClr val="7030A0"/>
                </a:solidFill>
              </a:rPr>
              <a:t>is required.</a:t>
            </a:r>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2020 Medicare Plans</a:t>
            </a:r>
            <a:endParaRPr lang="en-US" sz="36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399984" y="2327606"/>
            <a:ext cx="4409038" cy="43513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lvl="1" indent="-234950">
              <a:buFont typeface="Arial" pitchFamily="34" charset="0"/>
              <a:buChar char="•"/>
              <a:tabLst>
                <a:tab pos="461963" algn="l"/>
                <a:tab pos="3884613" algn="l"/>
                <a:tab pos="4119563" algn="l"/>
              </a:tabLst>
            </a:pPr>
            <a:r>
              <a:rPr lang="en-US" sz="1600" dirty="0"/>
              <a:t>Missouri (MO) – Home State Health Plan</a:t>
            </a:r>
          </a:p>
          <a:p>
            <a:pPr marL="461963" lvl="1" indent="-234950">
              <a:buFont typeface="Arial" pitchFamily="34" charset="0"/>
              <a:buChar char="•"/>
              <a:tabLst>
                <a:tab pos="461963" algn="l"/>
                <a:tab pos="3884613" algn="l"/>
                <a:tab pos="4119563" algn="l"/>
              </a:tabLst>
            </a:pPr>
            <a:r>
              <a:rPr lang="en-US" sz="1600" dirty="0" smtClean="0"/>
              <a:t>New </a:t>
            </a:r>
            <a:r>
              <a:rPr lang="en-US" sz="1600" dirty="0"/>
              <a:t>Mexico (NM) –  Western Sky Community Care</a:t>
            </a:r>
          </a:p>
          <a:p>
            <a:pPr marL="461963" lvl="1" indent="-234950">
              <a:buFont typeface="Arial" pitchFamily="34" charset="0"/>
              <a:buChar char="•"/>
              <a:tabLst>
                <a:tab pos="461963" algn="l"/>
                <a:tab pos="3884613" algn="l"/>
                <a:tab pos="4119563" algn="l"/>
              </a:tabLst>
            </a:pPr>
            <a:r>
              <a:rPr lang="en-US" sz="1600" dirty="0" smtClean="0"/>
              <a:t>Ohio </a:t>
            </a:r>
            <a:r>
              <a:rPr lang="en-US" sz="1600" dirty="0"/>
              <a:t>(OH) - Buckeye Community Health </a:t>
            </a:r>
            <a:r>
              <a:rPr lang="en-US" sz="1600" dirty="0" smtClean="0"/>
              <a:t>Plan</a:t>
            </a:r>
          </a:p>
          <a:p>
            <a:pPr marL="461963" lvl="1" indent="-234950">
              <a:buFont typeface="Arial" pitchFamily="34" charset="0"/>
              <a:buChar char="•"/>
              <a:tabLst>
                <a:tab pos="461963" algn="l"/>
                <a:tab pos="3884613" algn="l"/>
                <a:tab pos="4119563" algn="l"/>
              </a:tabLst>
            </a:pPr>
            <a:r>
              <a:rPr lang="en-US" sz="1600" dirty="0"/>
              <a:t>Oregon (OR) - Trillium </a:t>
            </a:r>
            <a:r>
              <a:rPr lang="en-US" sz="1600" dirty="0" smtClean="0"/>
              <a:t>Advantage</a:t>
            </a:r>
          </a:p>
          <a:p>
            <a:pPr marL="461963" lvl="1" indent="-234950">
              <a:buFont typeface="Arial" pitchFamily="34" charset="0"/>
              <a:buChar char="•"/>
              <a:tabLst>
                <a:tab pos="461963" algn="l"/>
                <a:tab pos="3884613" algn="l"/>
                <a:tab pos="4119563" algn="l"/>
              </a:tabLst>
            </a:pPr>
            <a:r>
              <a:rPr lang="en-US" sz="1600" dirty="0" smtClean="0"/>
              <a:t>Pennsylvania (PA) – PA Health &amp; Wellness</a:t>
            </a:r>
          </a:p>
          <a:p>
            <a:pPr marL="461963" lvl="1" indent="-234950">
              <a:buFont typeface="Arial" pitchFamily="34" charset="0"/>
              <a:buChar char="•"/>
              <a:tabLst>
                <a:tab pos="461963" algn="l"/>
                <a:tab pos="3884613" algn="l"/>
                <a:tab pos="4119563" algn="l"/>
              </a:tabLst>
            </a:pPr>
            <a:r>
              <a:rPr lang="en-US" sz="1600" dirty="0" smtClean="0"/>
              <a:t>South Carolina (SC) - Absolute Total Care </a:t>
            </a:r>
          </a:p>
          <a:p>
            <a:pPr marL="461963" lvl="1" indent="-234950">
              <a:buFont typeface="Arial" pitchFamily="34" charset="0"/>
              <a:buChar char="•"/>
              <a:tabLst>
                <a:tab pos="461963" algn="l"/>
                <a:tab pos="3884613" algn="l"/>
                <a:tab pos="4119563" algn="l"/>
              </a:tabLst>
            </a:pPr>
            <a:r>
              <a:rPr lang="en-US" sz="1600" dirty="0"/>
              <a:t>Texas (TX) - Superior Health Plan</a:t>
            </a:r>
          </a:p>
          <a:p>
            <a:pPr marL="461963" lvl="1" indent="-234950">
              <a:buFont typeface="Arial" pitchFamily="34" charset="0"/>
              <a:buChar char="•"/>
              <a:tabLst>
                <a:tab pos="461963" algn="l"/>
                <a:tab pos="3884613" algn="l"/>
                <a:tab pos="4119563" algn="l"/>
              </a:tabLst>
            </a:pPr>
            <a:r>
              <a:rPr lang="en-US" sz="1600" dirty="0" smtClean="0"/>
              <a:t>Wisconsin </a:t>
            </a:r>
            <a:r>
              <a:rPr lang="en-US" sz="1600" dirty="0"/>
              <a:t>(WI) </a:t>
            </a:r>
            <a:r>
              <a:rPr lang="en-US" sz="1600" dirty="0" smtClean="0"/>
              <a:t>– MHS Health Wisconsin</a:t>
            </a:r>
            <a:endParaRPr lang="en-US" sz="1600" dirty="0"/>
          </a:p>
          <a:p>
            <a:pPr marL="461963" lvl="1" indent="-234950">
              <a:buNone/>
              <a:tabLst>
                <a:tab pos="461963" algn="l"/>
                <a:tab pos="3884613" algn="l"/>
                <a:tab pos="4119563" algn="l"/>
              </a:tabLst>
            </a:pPr>
            <a:endParaRPr lang="en-US" sz="1600" dirty="0"/>
          </a:p>
          <a:p>
            <a:pPr marL="461963" lvl="1" indent="-234950">
              <a:buNone/>
              <a:tabLst>
                <a:tab pos="461963" algn="l"/>
                <a:tab pos="3884613" algn="l"/>
                <a:tab pos="4119563" algn="l"/>
              </a:tabLst>
            </a:pPr>
            <a:endParaRPr lang="en-US" sz="1600" dirty="0" smtClean="0"/>
          </a:p>
          <a:p>
            <a:pPr marL="461963" lvl="1" indent="-234950">
              <a:buFont typeface="Arial" pitchFamily="34" charset="0"/>
              <a:buChar char="•"/>
              <a:tabLst>
                <a:tab pos="461963" algn="l"/>
                <a:tab pos="3884613" algn="l"/>
                <a:tab pos="4119563" algn="l"/>
              </a:tabLst>
            </a:pPr>
            <a:endParaRPr lang="en-US" sz="1400" dirty="0"/>
          </a:p>
        </p:txBody>
      </p:sp>
      <p:sp>
        <p:nvSpPr>
          <p:cNvPr id="5" name="Content Placeholder 2"/>
          <p:cNvSpPr txBox="1">
            <a:spLocks/>
          </p:cNvSpPr>
          <p:nvPr/>
        </p:nvSpPr>
        <p:spPr>
          <a:xfrm>
            <a:off x="642105" y="2327606"/>
            <a:ext cx="3694505" cy="28419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a:tabLst>
                <a:tab pos="227013" algn="l"/>
                <a:tab pos="3884613" algn="l"/>
                <a:tab pos="4119563" algn="l"/>
              </a:tabLst>
            </a:pPr>
            <a:r>
              <a:rPr lang="en-US" sz="1600" dirty="0" smtClean="0"/>
              <a:t>Arizona (AZ) – Arizona Complete Health</a:t>
            </a:r>
          </a:p>
          <a:p>
            <a:pPr marL="227013" indent="-227013">
              <a:tabLst>
                <a:tab pos="227013" algn="l"/>
                <a:tab pos="3884613" algn="l"/>
                <a:tab pos="4119563" algn="l"/>
              </a:tabLst>
            </a:pPr>
            <a:r>
              <a:rPr lang="en-US" sz="1600" dirty="0" smtClean="0"/>
              <a:t>California (CA) - Health Net </a:t>
            </a:r>
          </a:p>
          <a:p>
            <a:pPr marL="227013" lvl="1" indent="-227013">
              <a:buFont typeface="Arial" panose="020B0604020202020204" pitchFamily="34" charset="0"/>
              <a:buChar char="•"/>
              <a:tabLst>
                <a:tab pos="227013" algn="l"/>
                <a:tab pos="3884613" algn="l"/>
                <a:tab pos="4119563" algn="l"/>
              </a:tabLst>
            </a:pPr>
            <a:r>
              <a:rPr lang="en-US" sz="1600" dirty="0" smtClean="0"/>
              <a:t>Florida (FL) - Sunshine State Health Plan</a:t>
            </a:r>
            <a:endParaRPr lang="en-US" sz="1600" dirty="0"/>
          </a:p>
          <a:p>
            <a:pPr marL="227013" lvl="1" indent="-227013">
              <a:buFont typeface="Arial" panose="020B0604020202020204" pitchFamily="34" charset="0"/>
              <a:buChar char="•"/>
              <a:tabLst>
                <a:tab pos="227013" algn="l"/>
                <a:tab pos="3884613" algn="l"/>
                <a:tab pos="4119563" algn="l"/>
              </a:tabLst>
            </a:pPr>
            <a:r>
              <a:rPr lang="en-US" sz="1600" dirty="0" smtClean="0"/>
              <a:t>Georgia </a:t>
            </a:r>
            <a:r>
              <a:rPr lang="en-US" sz="1600" dirty="0"/>
              <a:t>(GA) - Peach State Health Plan </a:t>
            </a:r>
            <a:endParaRPr lang="en-US" sz="1600" dirty="0" smtClean="0"/>
          </a:p>
          <a:p>
            <a:pPr marL="227013" lvl="1" indent="-227013">
              <a:buFont typeface="Arial" panose="020B0604020202020204" pitchFamily="34" charset="0"/>
              <a:buChar char="•"/>
              <a:tabLst>
                <a:tab pos="227013" algn="l"/>
                <a:tab pos="3884613" algn="l"/>
                <a:tab pos="4119563" algn="l"/>
              </a:tabLst>
            </a:pPr>
            <a:r>
              <a:rPr lang="en-US" sz="1600" dirty="0" smtClean="0"/>
              <a:t>Indiana (IN) – MHS</a:t>
            </a:r>
          </a:p>
          <a:p>
            <a:pPr marL="227013" lvl="1" indent="-227013">
              <a:buFont typeface="Arial" panose="020B0604020202020204" pitchFamily="34" charset="0"/>
              <a:buChar char="•"/>
              <a:tabLst>
                <a:tab pos="227013" algn="l"/>
                <a:tab pos="3884613" algn="l"/>
                <a:tab pos="4119563" algn="l"/>
              </a:tabLst>
            </a:pPr>
            <a:r>
              <a:rPr lang="en-US" sz="1600" dirty="0" smtClean="0"/>
              <a:t>Kansas (KS) – Sunflower Health Plan</a:t>
            </a:r>
          </a:p>
          <a:p>
            <a:pPr marL="227013" lvl="1" indent="-227013">
              <a:buFont typeface="Arial" panose="020B0604020202020204" pitchFamily="34" charset="0"/>
              <a:buChar char="•"/>
              <a:tabLst>
                <a:tab pos="227013" algn="l"/>
                <a:tab pos="3884613" algn="l"/>
                <a:tab pos="4119563" algn="l"/>
              </a:tabLst>
            </a:pPr>
            <a:r>
              <a:rPr lang="en-US" sz="1600" dirty="0" smtClean="0"/>
              <a:t>Louisiana (LA) – Louisiana HealthCare Connections</a:t>
            </a:r>
          </a:p>
          <a:p>
            <a:pPr marL="227013" lvl="1" indent="-227013">
              <a:buFont typeface="Arial" panose="020B0604020202020204" pitchFamily="34" charset="0"/>
              <a:buChar char="•"/>
              <a:tabLst>
                <a:tab pos="227013" algn="l"/>
                <a:tab pos="3884613" algn="l"/>
                <a:tab pos="4119563" algn="l"/>
              </a:tabLst>
            </a:pPr>
            <a:r>
              <a:rPr lang="en-US" sz="1600" dirty="0" smtClean="0"/>
              <a:t>Mississippi (MS) – Magnolia Health</a:t>
            </a:r>
          </a:p>
        </p:txBody>
      </p:sp>
    </p:spTree>
    <p:extLst>
      <p:ext uri="{BB962C8B-B14F-4D97-AF65-F5344CB8AC3E}">
        <p14:creationId xmlns:p14="http://schemas.microsoft.com/office/powerpoint/2010/main" val="3705220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718399"/>
          </a:xfrm>
        </p:spPr>
        <p:txBody>
          <a:bodyPr>
            <a:noAutofit/>
          </a:bodyPr>
          <a:lstStyle/>
          <a:p>
            <a:pPr marL="0" indent="0">
              <a:buNone/>
            </a:pPr>
            <a:r>
              <a:rPr lang="en-US" sz="2000" dirty="0" smtClean="0">
                <a:solidFill>
                  <a:srgbClr val="7030A0"/>
                </a:solidFill>
              </a:rPr>
              <a:t>Chronic Condition Special Needs Plans (C-SNP).  Model </a:t>
            </a:r>
            <a:r>
              <a:rPr lang="en-US" sz="2000" dirty="0">
                <a:solidFill>
                  <a:srgbClr val="7030A0"/>
                </a:solidFill>
              </a:rPr>
              <a:t>Of </a:t>
            </a:r>
            <a:r>
              <a:rPr lang="en-US" sz="2000" dirty="0" smtClean="0">
                <a:solidFill>
                  <a:srgbClr val="7030A0"/>
                </a:solidFill>
              </a:rPr>
              <a:t>Care</a:t>
            </a:r>
            <a:r>
              <a:rPr lang="en-US" sz="2000" dirty="0">
                <a:solidFill>
                  <a:srgbClr val="7030A0"/>
                </a:solidFill>
              </a:rPr>
              <a:t> </a:t>
            </a:r>
            <a:r>
              <a:rPr lang="en-US" sz="2000" dirty="0" smtClean="0">
                <a:solidFill>
                  <a:srgbClr val="7030A0"/>
                </a:solidFill>
              </a:rPr>
              <a:t>is required annually.</a:t>
            </a:r>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2020 Medicare Plans</a:t>
            </a:r>
            <a:endParaRPr lang="en-US" sz="36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765011" y="2678961"/>
            <a:ext cx="4210552" cy="5983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a:tabLst>
                <a:tab pos="227013" algn="l"/>
                <a:tab pos="3884613" algn="l"/>
                <a:tab pos="4119563" algn="l"/>
              </a:tabLst>
            </a:pPr>
            <a:r>
              <a:rPr lang="en-US" sz="1600" dirty="0" smtClean="0"/>
              <a:t>Arizona (AZ) – Arizona Complete Health</a:t>
            </a:r>
          </a:p>
          <a:p>
            <a:pPr marL="227013" indent="-227013">
              <a:tabLst>
                <a:tab pos="227013" algn="l"/>
                <a:tab pos="3884613" algn="l"/>
                <a:tab pos="4119563" algn="l"/>
              </a:tabLst>
            </a:pPr>
            <a:r>
              <a:rPr lang="en-US" sz="1600" dirty="0" smtClean="0"/>
              <a:t>California (CA) - Health Net </a:t>
            </a:r>
          </a:p>
        </p:txBody>
      </p:sp>
      <p:sp>
        <p:nvSpPr>
          <p:cNvPr id="2" name="Rectangle 1"/>
          <p:cNvSpPr/>
          <p:nvPr/>
        </p:nvSpPr>
        <p:spPr>
          <a:xfrm>
            <a:off x="765010" y="3906369"/>
            <a:ext cx="7627551" cy="1569660"/>
          </a:xfrm>
          <a:prstGeom prst="rect">
            <a:avLst/>
          </a:prstGeom>
        </p:spPr>
        <p:txBody>
          <a:bodyPr wrap="square">
            <a:spAutoFit/>
          </a:bodyPr>
          <a:lstStyle/>
          <a:p>
            <a:pPr marL="227013" lvl="1" indent="-227013">
              <a:buFont typeface="Arial" panose="020B0604020202020204" pitchFamily="34" charset="0"/>
              <a:buChar char="•"/>
            </a:pPr>
            <a:r>
              <a:rPr lang="en-US" sz="1600" dirty="0" smtClean="0">
                <a:solidFill>
                  <a:schemeClr val="tx1">
                    <a:lumMod val="50000"/>
                    <a:lumOff val="50000"/>
                  </a:schemeClr>
                </a:solidFill>
              </a:rPr>
              <a:t>California </a:t>
            </a:r>
            <a:r>
              <a:rPr lang="en-US" sz="1600" dirty="0">
                <a:solidFill>
                  <a:schemeClr val="tx1">
                    <a:lumMod val="50000"/>
                    <a:lumOff val="50000"/>
                  </a:schemeClr>
                </a:solidFill>
              </a:rPr>
              <a:t>(CA) - Health Net</a:t>
            </a:r>
          </a:p>
          <a:p>
            <a:pPr marL="227013" lvl="1" indent="-227013">
              <a:buFont typeface="Arial" panose="020B0604020202020204" pitchFamily="34" charset="0"/>
              <a:buChar char="•"/>
            </a:pPr>
            <a:r>
              <a:rPr lang="en-US" sz="1600" dirty="0">
                <a:solidFill>
                  <a:schemeClr val="tx1">
                    <a:lumMod val="50000"/>
                    <a:lumOff val="50000"/>
                  </a:schemeClr>
                </a:solidFill>
              </a:rPr>
              <a:t>Illinois (IL) - </a:t>
            </a:r>
            <a:r>
              <a:rPr lang="en-US" sz="1600" dirty="0" err="1">
                <a:solidFill>
                  <a:schemeClr val="tx1">
                    <a:lumMod val="50000"/>
                    <a:lumOff val="50000"/>
                  </a:schemeClr>
                </a:solidFill>
              </a:rPr>
              <a:t>IlliniCare</a:t>
            </a:r>
            <a:r>
              <a:rPr lang="en-US" sz="1600" dirty="0">
                <a:solidFill>
                  <a:schemeClr val="tx1">
                    <a:lumMod val="50000"/>
                    <a:lumOff val="50000"/>
                  </a:schemeClr>
                </a:solidFill>
              </a:rPr>
              <a:t> Health </a:t>
            </a:r>
            <a:endParaRPr lang="en-US" sz="1600" dirty="0" smtClean="0">
              <a:solidFill>
                <a:schemeClr val="tx1">
                  <a:lumMod val="50000"/>
                  <a:lumOff val="50000"/>
                </a:schemeClr>
              </a:solidFill>
            </a:endParaRPr>
          </a:p>
          <a:p>
            <a:pPr marL="227013" lvl="1" indent="-227013">
              <a:buFont typeface="Arial" panose="020B0604020202020204" pitchFamily="34" charset="0"/>
              <a:buChar char="•"/>
            </a:pPr>
            <a:r>
              <a:rPr lang="en-US" sz="1600" dirty="0" smtClean="0">
                <a:solidFill>
                  <a:schemeClr val="tx1">
                    <a:lumMod val="50000"/>
                    <a:lumOff val="50000"/>
                  </a:schemeClr>
                </a:solidFill>
              </a:rPr>
              <a:t>Michigan </a:t>
            </a:r>
            <a:r>
              <a:rPr lang="en-US" sz="1600" dirty="0">
                <a:solidFill>
                  <a:schemeClr val="tx1">
                    <a:lumMod val="50000"/>
                    <a:lumOff val="50000"/>
                  </a:schemeClr>
                </a:solidFill>
              </a:rPr>
              <a:t>(MI) -  Michigan Complete Health</a:t>
            </a:r>
          </a:p>
          <a:p>
            <a:pPr marL="227013" lvl="1" indent="-227013">
              <a:buFont typeface="Arial" panose="020B0604020202020204" pitchFamily="34" charset="0"/>
              <a:buChar char="•"/>
            </a:pPr>
            <a:r>
              <a:rPr lang="en-US" sz="1600" dirty="0">
                <a:solidFill>
                  <a:schemeClr val="tx1">
                    <a:lumMod val="50000"/>
                    <a:lumOff val="50000"/>
                  </a:schemeClr>
                </a:solidFill>
              </a:rPr>
              <a:t>Ohio (OH) - Buckeye Health Plan - </a:t>
            </a:r>
            <a:r>
              <a:rPr lang="en-US" sz="1600" dirty="0" err="1">
                <a:solidFill>
                  <a:schemeClr val="tx1">
                    <a:lumMod val="50000"/>
                    <a:lumOff val="50000"/>
                  </a:schemeClr>
                </a:solidFill>
              </a:rPr>
              <a:t>MyCare</a:t>
            </a:r>
            <a:r>
              <a:rPr lang="en-US" sz="1600" dirty="0">
                <a:solidFill>
                  <a:schemeClr val="tx1">
                    <a:lumMod val="50000"/>
                    <a:lumOff val="50000"/>
                  </a:schemeClr>
                </a:solidFill>
              </a:rPr>
              <a:t> Ohio</a:t>
            </a:r>
          </a:p>
          <a:p>
            <a:pPr marL="227013" lvl="1" indent="-227013">
              <a:buFont typeface="Arial" panose="020B0604020202020204" pitchFamily="34" charset="0"/>
              <a:buChar char="•"/>
            </a:pPr>
            <a:r>
              <a:rPr lang="en-US" sz="1600" dirty="0">
                <a:solidFill>
                  <a:schemeClr val="tx1">
                    <a:lumMod val="50000"/>
                    <a:lumOff val="50000"/>
                  </a:schemeClr>
                </a:solidFill>
              </a:rPr>
              <a:t>South Carolina (SC) - Absolute Total Care - Healthy Connections Prime</a:t>
            </a:r>
          </a:p>
          <a:p>
            <a:pPr marL="227013" lvl="1" indent="-227013">
              <a:buFont typeface="Arial" panose="020B0604020202020204" pitchFamily="34" charset="0"/>
              <a:buChar char="•"/>
            </a:pPr>
            <a:r>
              <a:rPr lang="en-US" sz="1600" dirty="0">
                <a:solidFill>
                  <a:schemeClr val="tx1">
                    <a:lumMod val="50000"/>
                    <a:lumOff val="50000"/>
                  </a:schemeClr>
                </a:solidFill>
              </a:rPr>
              <a:t>Texas (TX) - Superior Health Plan STAR+PLUS</a:t>
            </a:r>
          </a:p>
        </p:txBody>
      </p:sp>
      <p:sp>
        <p:nvSpPr>
          <p:cNvPr id="7" name="Content Placeholder 2"/>
          <p:cNvSpPr txBox="1">
            <a:spLocks/>
          </p:cNvSpPr>
          <p:nvPr/>
        </p:nvSpPr>
        <p:spPr>
          <a:xfrm>
            <a:off x="628650" y="3381523"/>
            <a:ext cx="7886700" cy="718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solidFill>
                  <a:srgbClr val="7030A0"/>
                </a:solidFill>
              </a:rPr>
              <a:t>Medicare-Medicaid Plans (MMP).  Model Of Care is </a:t>
            </a:r>
            <a:r>
              <a:rPr lang="en-US" sz="2000" b="1" u="sng" dirty="0" smtClean="0">
                <a:solidFill>
                  <a:srgbClr val="7030A0"/>
                </a:solidFill>
              </a:rPr>
              <a:t>not</a:t>
            </a:r>
            <a:r>
              <a:rPr lang="en-US" sz="2000" dirty="0" smtClean="0">
                <a:solidFill>
                  <a:srgbClr val="7030A0"/>
                </a:solidFill>
              </a:rPr>
              <a:t> required.</a:t>
            </a:r>
          </a:p>
        </p:txBody>
      </p:sp>
    </p:spTree>
    <p:extLst>
      <p:ext uri="{BB962C8B-B14F-4D97-AF65-F5344CB8AC3E}">
        <p14:creationId xmlns:p14="http://schemas.microsoft.com/office/powerpoint/2010/main" val="2773069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821" y="2267225"/>
            <a:ext cx="4274371" cy="4351338"/>
          </a:xfrm>
        </p:spPr>
        <p:txBody>
          <a:bodyPr>
            <a:normAutofit/>
          </a:bodyPr>
          <a:lstStyle/>
          <a:p>
            <a:pPr marL="227013" lvl="1" indent="-227013">
              <a:buFont typeface="Arial" panose="020B0604020202020204" pitchFamily="34" charset="0"/>
              <a:buChar char="•"/>
            </a:pPr>
            <a:r>
              <a:rPr lang="en-US" sz="1600" dirty="0" smtClean="0"/>
              <a:t>Arizona </a:t>
            </a:r>
            <a:r>
              <a:rPr lang="en-US" sz="1600" dirty="0"/>
              <a:t>(AZ) </a:t>
            </a:r>
            <a:r>
              <a:rPr lang="en-US" sz="1600" dirty="0" smtClean="0"/>
              <a:t>– Arizona Complete Health</a:t>
            </a:r>
            <a:endParaRPr lang="en-US" sz="1600" dirty="0"/>
          </a:p>
          <a:p>
            <a:pPr marL="227013" lvl="1" indent="-227013">
              <a:buFont typeface="Arial" panose="020B0604020202020204" pitchFamily="34" charset="0"/>
              <a:buChar char="•"/>
            </a:pPr>
            <a:r>
              <a:rPr lang="en-US" sz="1600" dirty="0"/>
              <a:t>Arkansas (AR) - Arkansas Health &amp; Wellness</a:t>
            </a:r>
          </a:p>
          <a:p>
            <a:pPr marL="227013" lvl="1" indent="-227013">
              <a:buFont typeface="Arial" panose="020B0604020202020204" pitchFamily="34" charset="0"/>
              <a:buChar char="•"/>
            </a:pPr>
            <a:r>
              <a:rPr lang="en-US" sz="1600" dirty="0"/>
              <a:t>California (CA) - Health Net</a:t>
            </a:r>
          </a:p>
          <a:p>
            <a:pPr marL="227013" lvl="1" indent="-227013">
              <a:buFont typeface="Arial" panose="020B0604020202020204" pitchFamily="34" charset="0"/>
              <a:buChar char="•"/>
            </a:pPr>
            <a:r>
              <a:rPr lang="en-US" sz="1600" dirty="0"/>
              <a:t>Florida (FL) - Sunshine Health</a:t>
            </a:r>
          </a:p>
          <a:p>
            <a:pPr marL="227013" lvl="1" indent="-227013">
              <a:buFont typeface="Arial" panose="020B0604020202020204" pitchFamily="34" charset="0"/>
              <a:buChar char="•"/>
            </a:pPr>
            <a:r>
              <a:rPr lang="en-US" sz="1600" dirty="0"/>
              <a:t>Georgia (GA) - Peach State Health Plan</a:t>
            </a:r>
          </a:p>
          <a:p>
            <a:pPr marL="227013" lvl="1" indent="-227013">
              <a:buFont typeface="Arial" panose="020B0604020202020204" pitchFamily="34" charset="0"/>
              <a:buChar char="•"/>
            </a:pPr>
            <a:r>
              <a:rPr lang="en-US" sz="1600" dirty="0" smtClean="0"/>
              <a:t>Illinois (IL) – </a:t>
            </a:r>
            <a:r>
              <a:rPr lang="en-US" sz="1600" dirty="0" err="1" smtClean="0"/>
              <a:t>Illinicare</a:t>
            </a:r>
            <a:r>
              <a:rPr lang="en-US" sz="1600" dirty="0" smtClean="0"/>
              <a:t> Health</a:t>
            </a:r>
          </a:p>
          <a:p>
            <a:pPr marL="227013" lvl="1" indent="-227013">
              <a:buFont typeface="Arial" panose="020B0604020202020204" pitchFamily="34" charset="0"/>
              <a:buChar char="•"/>
            </a:pPr>
            <a:r>
              <a:rPr lang="en-US" sz="1600" dirty="0" smtClean="0"/>
              <a:t>Indiana </a:t>
            </a:r>
            <a:r>
              <a:rPr lang="en-US" sz="1600" dirty="0"/>
              <a:t>(IN) - MHS</a:t>
            </a:r>
          </a:p>
          <a:p>
            <a:pPr marL="227013" lvl="1" indent="-227013">
              <a:buFont typeface="Arial" panose="020B0604020202020204" pitchFamily="34" charset="0"/>
              <a:buChar char="•"/>
            </a:pPr>
            <a:r>
              <a:rPr lang="en-US" sz="1600" dirty="0"/>
              <a:t>Kansas (KS) - Sunflower Health Plan</a:t>
            </a:r>
          </a:p>
          <a:p>
            <a:pPr marL="227013" lvl="1" indent="-227013">
              <a:buFont typeface="Arial" panose="020B0604020202020204" pitchFamily="34" charset="0"/>
              <a:buChar char="•"/>
            </a:pPr>
            <a:r>
              <a:rPr lang="en-US" sz="1600" dirty="0"/>
              <a:t>Louisiana (LA) - Louisiana Healthcare Connections</a:t>
            </a:r>
          </a:p>
          <a:p>
            <a:pPr marL="227013" indent="-227013"/>
            <a:endParaRPr lang="en-US" sz="1400" dirty="0">
              <a:solidFill>
                <a:srgbClr val="7030A0"/>
              </a:solidFill>
            </a:endParaRPr>
          </a:p>
          <a:p>
            <a:endParaRPr lang="en-US" sz="2000" dirty="0">
              <a:solidFill>
                <a:srgbClr val="7030A0"/>
              </a:solidFill>
            </a:endParaRPr>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2020 Medicare Plans</a:t>
            </a:r>
            <a:endParaRPr lang="en-US" sz="36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612171" y="1825625"/>
            <a:ext cx="4531830"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rgbClr val="7030A0"/>
                </a:solidFill>
              </a:rPr>
              <a:t> </a:t>
            </a:r>
          </a:p>
          <a:p>
            <a:pPr marL="227013" lvl="1" indent="-227013">
              <a:buFont typeface="Arial" pitchFamily="34" charset="0"/>
              <a:buChar char="•"/>
            </a:pPr>
            <a:r>
              <a:rPr lang="en-US" sz="1600" dirty="0" smtClean="0"/>
              <a:t>Mississippi (MS) - Magnolia Health Plan</a:t>
            </a:r>
          </a:p>
          <a:p>
            <a:pPr marL="227013" lvl="1" indent="-227013">
              <a:buFont typeface="Arial" pitchFamily="34" charset="0"/>
              <a:buChar char="•"/>
            </a:pPr>
            <a:r>
              <a:rPr lang="en-US" sz="1600" dirty="0" smtClean="0"/>
              <a:t>Missouri (MO) - Home State Health</a:t>
            </a:r>
          </a:p>
          <a:p>
            <a:pPr marL="227013" lvl="1" indent="-227013">
              <a:buFont typeface="Arial" pitchFamily="34" charset="0"/>
              <a:buChar char="•"/>
            </a:pPr>
            <a:r>
              <a:rPr lang="en-US" sz="1600" dirty="0" smtClean="0"/>
              <a:t>Nevada (NV) – </a:t>
            </a:r>
            <a:r>
              <a:rPr lang="en-US" sz="1600" dirty="0" err="1" smtClean="0"/>
              <a:t>SilverSummit</a:t>
            </a:r>
            <a:r>
              <a:rPr lang="en-US" sz="1600" dirty="0" smtClean="0"/>
              <a:t> </a:t>
            </a:r>
            <a:r>
              <a:rPr lang="en-US" sz="1600" dirty="0" err="1" smtClean="0"/>
              <a:t>Healthplan</a:t>
            </a:r>
            <a:endParaRPr lang="en-US" sz="1600" dirty="0" smtClean="0"/>
          </a:p>
          <a:p>
            <a:pPr marL="227013" lvl="1" indent="-227013">
              <a:buFont typeface="Arial" pitchFamily="34" charset="0"/>
              <a:buChar char="•"/>
            </a:pPr>
            <a:r>
              <a:rPr lang="en-US" sz="1600" dirty="0" smtClean="0"/>
              <a:t>Ohio (OH) - Buckeye Health Plan</a:t>
            </a:r>
          </a:p>
          <a:p>
            <a:pPr marL="227013" lvl="1" indent="-227013">
              <a:buFont typeface="Arial" pitchFamily="34" charset="0"/>
              <a:buChar char="•"/>
            </a:pPr>
            <a:r>
              <a:rPr lang="en-US" sz="1600" dirty="0" smtClean="0"/>
              <a:t>Oregon (OR) – Health Net</a:t>
            </a:r>
          </a:p>
          <a:p>
            <a:pPr marL="227013" lvl="1" indent="-227013">
              <a:buFont typeface="Arial" pitchFamily="34" charset="0"/>
              <a:buChar char="•"/>
            </a:pPr>
            <a:r>
              <a:rPr lang="en-US" sz="1600" dirty="0" smtClean="0"/>
              <a:t>Pennsylvania (PA) - PA Health &amp; Wellness</a:t>
            </a:r>
          </a:p>
          <a:p>
            <a:pPr marL="227013" lvl="1" indent="-227013">
              <a:buFont typeface="Arial" pitchFamily="34" charset="0"/>
              <a:buChar char="•"/>
            </a:pPr>
            <a:r>
              <a:rPr lang="en-US" sz="1600" dirty="0" smtClean="0"/>
              <a:t>South Carolina (SC) - Absolute Total Care</a:t>
            </a:r>
          </a:p>
          <a:p>
            <a:pPr marL="227013" lvl="1" indent="-227013">
              <a:buFont typeface="Arial" pitchFamily="34" charset="0"/>
              <a:buChar char="•"/>
            </a:pPr>
            <a:r>
              <a:rPr lang="en-US" sz="1600" dirty="0" smtClean="0"/>
              <a:t>Texas (TX) - Superior Health Plan</a:t>
            </a:r>
            <a:endParaRPr lang="en-US" sz="1600" dirty="0" smtClean="0">
              <a:solidFill>
                <a:srgbClr val="7030A0"/>
              </a:solidFill>
            </a:endParaRPr>
          </a:p>
          <a:p>
            <a:endParaRPr lang="en-US" sz="1600" dirty="0">
              <a:solidFill>
                <a:srgbClr val="7030A0"/>
              </a:solidFill>
            </a:endParaRPr>
          </a:p>
        </p:txBody>
      </p:sp>
      <p:sp>
        <p:nvSpPr>
          <p:cNvPr id="7" name="Content Placeholder 2"/>
          <p:cNvSpPr txBox="1">
            <a:spLocks/>
          </p:cNvSpPr>
          <p:nvPr/>
        </p:nvSpPr>
        <p:spPr>
          <a:xfrm>
            <a:off x="668821" y="1548826"/>
            <a:ext cx="7886700" cy="718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solidFill>
                  <a:srgbClr val="7030A0"/>
                </a:solidFill>
              </a:rPr>
              <a:t>Medicare Advantage Prescription Drug Plans (MAPD)  </a:t>
            </a:r>
          </a:p>
          <a:p>
            <a:pPr marL="0" indent="0">
              <a:buFont typeface="Arial" pitchFamily="34" charset="0"/>
              <a:buNone/>
            </a:pPr>
            <a:r>
              <a:rPr lang="en-US" sz="2000" dirty="0" smtClean="0">
                <a:solidFill>
                  <a:srgbClr val="7030A0"/>
                </a:solidFill>
              </a:rPr>
              <a:t>Model Of Care is not required.</a:t>
            </a:r>
          </a:p>
        </p:txBody>
      </p:sp>
    </p:spTree>
    <p:extLst>
      <p:ext uri="{BB962C8B-B14F-4D97-AF65-F5344CB8AC3E}">
        <p14:creationId xmlns:p14="http://schemas.microsoft.com/office/powerpoint/2010/main" val="192221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a:solidFill>
                  <a:srgbClr val="7030A0"/>
                </a:solidFill>
              </a:rPr>
              <a:t>A Medicare-Medicaid Plan (MMP), sometimes referred to as a “Duals” plan, is a demonstration that combines Medicare and Medicaid. It’s a </a:t>
            </a:r>
            <a:r>
              <a:rPr lang="en-US" sz="1800" u="sng" dirty="0">
                <a:solidFill>
                  <a:srgbClr val="7030A0"/>
                </a:solidFill>
              </a:rPr>
              <a:t>three-way contract </a:t>
            </a:r>
            <a:r>
              <a:rPr lang="en-US" sz="1800" dirty="0">
                <a:solidFill>
                  <a:srgbClr val="7030A0"/>
                </a:solidFill>
              </a:rPr>
              <a:t>between CMS, Medicaid and </a:t>
            </a:r>
            <a:r>
              <a:rPr lang="en-US" sz="1800" dirty="0" smtClean="0">
                <a:solidFill>
                  <a:srgbClr val="7030A0"/>
                </a:solidFill>
              </a:rPr>
              <a:t>the health plan as </a:t>
            </a:r>
            <a:r>
              <a:rPr lang="en-US" sz="1800" dirty="0">
                <a:solidFill>
                  <a:srgbClr val="7030A0"/>
                </a:solidFill>
              </a:rPr>
              <a:t>defined in Section 2602 of the Affordable Care Act.</a:t>
            </a:r>
          </a:p>
          <a:p>
            <a:r>
              <a:rPr lang="en-US" sz="1800" dirty="0" smtClean="0">
                <a:solidFill>
                  <a:srgbClr val="7030A0"/>
                </a:solidFill>
              </a:rPr>
              <a:t>The </a:t>
            </a:r>
            <a:r>
              <a:rPr lang="en-US" sz="1800" dirty="0">
                <a:solidFill>
                  <a:srgbClr val="7030A0"/>
                </a:solidFill>
              </a:rPr>
              <a:t>purpose of the MMP </a:t>
            </a:r>
            <a:r>
              <a:rPr lang="en-US" sz="1800" dirty="0" smtClean="0">
                <a:solidFill>
                  <a:srgbClr val="7030A0"/>
                </a:solidFill>
              </a:rPr>
              <a:t>is </a:t>
            </a:r>
            <a:r>
              <a:rPr lang="en-US" sz="1800" dirty="0">
                <a:solidFill>
                  <a:srgbClr val="7030A0"/>
                </a:solidFill>
              </a:rPr>
              <a:t>to improve quality, reduce costs and improve the member experience. This is accomplished </a:t>
            </a:r>
            <a:r>
              <a:rPr lang="en-US" sz="1800" dirty="0" smtClean="0">
                <a:solidFill>
                  <a:srgbClr val="7030A0"/>
                </a:solidFill>
              </a:rPr>
              <a:t>by the following:</a:t>
            </a:r>
            <a:endParaRPr lang="en-US" sz="1800" dirty="0">
              <a:solidFill>
                <a:srgbClr val="7030A0"/>
              </a:solidFill>
            </a:endParaRPr>
          </a:p>
          <a:p>
            <a:pPr marL="1089025" lvl="3" indent="-349250">
              <a:buFont typeface="Arial" panose="020B0604020202020204" pitchFamily="34" charset="0"/>
              <a:buChar char="•"/>
            </a:pPr>
            <a:r>
              <a:rPr lang="en-US" sz="1600" dirty="0"/>
              <a:t>Ensuring dually eligible members have full access to the services they are entitled</a:t>
            </a:r>
          </a:p>
          <a:p>
            <a:pPr marL="1082675" lvl="3" indent="-342900">
              <a:buFont typeface="Arial" panose="020B0604020202020204" pitchFamily="34" charset="0"/>
              <a:buChar char="•"/>
            </a:pPr>
            <a:r>
              <a:rPr lang="en-US" sz="1600" dirty="0"/>
              <a:t>Improving coordination between the federal government and state requirements</a:t>
            </a:r>
          </a:p>
          <a:p>
            <a:pPr marL="1089025" lvl="3" indent="-349250">
              <a:buFont typeface="Arial" panose="020B0604020202020204" pitchFamily="34" charset="0"/>
              <a:buChar char="•"/>
            </a:pPr>
            <a:r>
              <a:rPr lang="en-US" sz="1600" dirty="0"/>
              <a:t>Developing innovative care coordination and integration models</a:t>
            </a:r>
          </a:p>
          <a:p>
            <a:pPr marL="1089025" lvl="3" indent="-349250">
              <a:buFont typeface="Arial" panose="020B0604020202020204" pitchFamily="34" charset="0"/>
              <a:buChar char="•"/>
            </a:pPr>
            <a:r>
              <a:rPr lang="en-US" sz="1600" dirty="0"/>
              <a:t>Eliminating financial misalignments that lead to poor quality and cost </a:t>
            </a:r>
            <a:r>
              <a:rPr lang="en-US" sz="1600" dirty="0" smtClean="0"/>
              <a:t>shifting</a:t>
            </a:r>
            <a:endParaRPr lang="en-US" sz="1600" dirty="0"/>
          </a:p>
        </p:txBody>
      </p:sp>
      <p:sp>
        <p:nvSpPr>
          <p:cNvPr id="7"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Medicare-Medicaid Plans</a:t>
            </a:r>
          </a:p>
          <a:p>
            <a:r>
              <a:rPr lang="en-US" sz="3600" dirty="0" smtClean="0">
                <a:latin typeface="Arial" panose="020B0604020202020204" pitchFamily="34" charset="0"/>
                <a:cs typeface="Arial" panose="020B0604020202020204" pitchFamily="34" charset="0"/>
              </a:rPr>
              <a:t>(MMP)</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46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solidFill>
                  <a:srgbClr val="7030A0"/>
                </a:solidFill>
              </a:rPr>
              <a:t>Eligibility rules vary from state to </a:t>
            </a:r>
            <a:r>
              <a:rPr lang="en-US" sz="2000" dirty="0" smtClean="0">
                <a:solidFill>
                  <a:srgbClr val="7030A0"/>
                </a:solidFill>
              </a:rPr>
              <a:t>state; </a:t>
            </a:r>
            <a:r>
              <a:rPr lang="en-US" sz="2000" dirty="0">
                <a:solidFill>
                  <a:srgbClr val="7030A0"/>
                </a:solidFill>
              </a:rPr>
              <a:t>however, general eligibility guidelines must be met. Members must be eligible for Medicare and Medicaid, and have no private insurance</a:t>
            </a:r>
          </a:p>
          <a:p>
            <a:r>
              <a:rPr lang="en-US" sz="2000" dirty="0" smtClean="0">
                <a:solidFill>
                  <a:srgbClr val="7030A0"/>
                </a:solidFill>
              </a:rPr>
              <a:t>MMP </a:t>
            </a:r>
            <a:r>
              <a:rPr lang="en-US" sz="2000" dirty="0">
                <a:solidFill>
                  <a:srgbClr val="7030A0"/>
                </a:solidFill>
              </a:rPr>
              <a:t>members have full Medicare and Medicaid rights and benefits </a:t>
            </a:r>
          </a:p>
          <a:p>
            <a:r>
              <a:rPr lang="en-US" sz="2000" dirty="0" smtClean="0">
                <a:solidFill>
                  <a:srgbClr val="7030A0"/>
                </a:solidFill>
              </a:rPr>
              <a:t>The </a:t>
            </a:r>
            <a:r>
              <a:rPr lang="en-US" sz="2000" dirty="0">
                <a:solidFill>
                  <a:srgbClr val="7030A0"/>
                </a:solidFill>
              </a:rPr>
              <a:t>Medicare and Medicaid benefits are integrated as one benefit </a:t>
            </a:r>
            <a:r>
              <a:rPr lang="en-US" sz="2000" dirty="0" smtClean="0">
                <a:solidFill>
                  <a:srgbClr val="7030A0"/>
                </a:solidFill>
              </a:rPr>
              <a:t>with the health plan </a:t>
            </a:r>
            <a:r>
              <a:rPr lang="en-US" sz="2000" dirty="0">
                <a:solidFill>
                  <a:srgbClr val="7030A0"/>
                </a:solidFill>
              </a:rPr>
              <a:t>coordinating services and </a:t>
            </a:r>
            <a:r>
              <a:rPr lang="en-US" sz="2000" dirty="0" smtClean="0">
                <a:solidFill>
                  <a:srgbClr val="7030A0"/>
                </a:solidFill>
              </a:rPr>
              <a:t>payment</a:t>
            </a:r>
          </a:p>
          <a:p>
            <a:r>
              <a:rPr lang="en-US" sz="2000" dirty="0" smtClean="0">
                <a:solidFill>
                  <a:srgbClr val="7030A0"/>
                </a:solidFill>
              </a:rPr>
              <a:t>MMPs do not require a Model of Care!</a:t>
            </a:r>
          </a:p>
          <a:p>
            <a:endParaRPr lang="en-US" sz="2000" dirty="0">
              <a:solidFill>
                <a:srgbClr val="7030A0"/>
              </a:solidFill>
            </a:endParaRPr>
          </a:p>
          <a:p>
            <a:endParaRPr lang="en-US" sz="2000" dirty="0" smtClean="0">
              <a:solidFill>
                <a:srgbClr val="7030A0"/>
              </a:solidFill>
            </a:endParaRPr>
          </a:p>
          <a:p>
            <a:pPr marL="0" indent="0">
              <a:buNone/>
            </a:pPr>
            <a:r>
              <a:rPr lang="en-US" sz="2000" b="1" dirty="0" smtClean="0">
                <a:solidFill>
                  <a:srgbClr val="7030A0"/>
                </a:solidFill>
              </a:rPr>
              <a:t>Note:  </a:t>
            </a:r>
            <a:r>
              <a:rPr lang="en-US" sz="2000" dirty="0" smtClean="0">
                <a:solidFill>
                  <a:srgbClr val="7030A0"/>
                </a:solidFill>
              </a:rPr>
              <a:t>Missouri health plans do not offer MMPs.</a:t>
            </a:r>
            <a:endParaRPr lang="en-US" sz="2000" dirty="0">
              <a:solidFill>
                <a:srgbClr val="7030A0"/>
              </a:solidFill>
            </a:endParaRPr>
          </a:p>
          <a:p>
            <a:pPr lvl="1"/>
            <a:endParaRPr lang="en-US" sz="1600" dirty="0" smtClean="0">
              <a:cs typeface="Arial" panose="020B0604020202020204" pitchFamily="34" charset="0"/>
            </a:endParaRPr>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Medicare-Medicaid Plans</a:t>
            </a:r>
          </a:p>
          <a:p>
            <a:r>
              <a:rPr lang="en-US" sz="3600" dirty="0" smtClean="0">
                <a:latin typeface="Arial" panose="020B0604020202020204" pitchFamily="34" charset="0"/>
                <a:cs typeface="Arial" panose="020B0604020202020204" pitchFamily="34" charset="0"/>
              </a:rPr>
              <a:t>(MMP)</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087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solidFill>
                  <a:srgbClr val="7030A0"/>
                </a:solidFill>
                <a:latin typeface="Arial" panose="020B0604020202020204" pitchFamily="34" charset="0"/>
                <a:cs typeface="Arial" panose="020B0604020202020204" pitchFamily="34" charset="0"/>
              </a:rPr>
              <a:t>Specific Services</a:t>
            </a:r>
            <a:endParaRPr lang="en-US" sz="3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498964"/>
            <a:ext cx="7886700" cy="6022975"/>
          </a:xfrm>
        </p:spPr>
        <p:txBody>
          <a:bodyPr>
            <a:normAutofit/>
          </a:bodyPr>
          <a:lstStyle/>
          <a:p>
            <a:pPr marL="0" indent="0">
              <a:buNone/>
            </a:pPr>
            <a:r>
              <a:rPr lang="en-US" sz="2000" dirty="0" smtClean="0">
                <a:solidFill>
                  <a:srgbClr val="7030A0"/>
                </a:solidFill>
              </a:rPr>
              <a:t>HSH provides </a:t>
            </a:r>
            <a:r>
              <a:rPr lang="en-US" sz="2000" dirty="0">
                <a:solidFill>
                  <a:srgbClr val="7030A0"/>
                </a:solidFill>
              </a:rPr>
              <a:t>members with services tailored to the needs of the SNP and MMP populations. These services can include, but are not limited </a:t>
            </a:r>
            <a:r>
              <a:rPr lang="en-US" sz="2000" dirty="0" smtClean="0">
                <a:solidFill>
                  <a:srgbClr val="7030A0"/>
                </a:solidFill>
              </a:rPr>
              <a:t>to the following:</a:t>
            </a:r>
            <a:endParaRPr lang="en-US" sz="2000" dirty="0">
              <a:solidFill>
                <a:srgbClr val="7030A0"/>
              </a:solidFill>
            </a:endParaRPr>
          </a:p>
          <a:p>
            <a:pPr marL="0" indent="0">
              <a:buNone/>
            </a:pPr>
            <a:endParaRPr lang="en-US" sz="2000" dirty="0">
              <a:solidFill>
                <a:srgbClr val="7030A0"/>
              </a:solidFill>
            </a:endParaRPr>
          </a:p>
        </p:txBody>
      </p:sp>
      <p:graphicFrame>
        <p:nvGraphicFramePr>
          <p:cNvPr id="4" name="Diagram 3"/>
          <p:cNvGraphicFramePr/>
          <p:nvPr>
            <p:extLst>
              <p:ext uri="{D42A27DB-BD31-4B8C-83A1-F6EECF244321}">
                <p14:modId xmlns:p14="http://schemas.microsoft.com/office/powerpoint/2010/main" val="4059555255"/>
              </p:ext>
            </p:extLst>
          </p:nvPr>
        </p:nvGraphicFramePr>
        <p:xfrm>
          <a:off x="757237" y="2333531"/>
          <a:ext cx="7629525" cy="444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938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46860"/>
            <a:ext cx="7886700" cy="4351338"/>
          </a:xfrm>
        </p:spPr>
        <p:txBody>
          <a:bodyPr>
            <a:normAutofit/>
          </a:bodyPr>
          <a:lstStyle/>
          <a:p>
            <a:r>
              <a:rPr lang="en-US" sz="2000" dirty="0">
                <a:solidFill>
                  <a:srgbClr val="7030A0"/>
                </a:solidFill>
              </a:rPr>
              <a:t>The Model of Care (MOC) is a quality improvement tool that ensures that the unique needs of each beneficiary enrolled in a Special Needs Plan (SNP) are identified and addressed</a:t>
            </a:r>
          </a:p>
          <a:p>
            <a:r>
              <a:rPr lang="en-US" sz="2000" dirty="0" smtClean="0">
                <a:solidFill>
                  <a:srgbClr val="7030A0"/>
                </a:solidFill>
              </a:rPr>
              <a:t>The </a:t>
            </a:r>
            <a:r>
              <a:rPr lang="en-US" sz="2000" dirty="0">
                <a:solidFill>
                  <a:srgbClr val="7030A0"/>
                </a:solidFill>
              </a:rPr>
              <a:t>Affordable Care Act requires the National Committee for Quality Assurance (NCQA) to review and approve all </a:t>
            </a:r>
            <a:r>
              <a:rPr lang="en-US" sz="2000" dirty="0" smtClean="0">
                <a:solidFill>
                  <a:srgbClr val="7030A0"/>
                </a:solidFill>
              </a:rPr>
              <a:t>SNP MOCs using </a:t>
            </a:r>
            <a:r>
              <a:rPr lang="en-US" sz="2000" dirty="0">
                <a:solidFill>
                  <a:srgbClr val="7030A0"/>
                </a:solidFill>
              </a:rPr>
              <a:t>standards and scoring criteria established by </a:t>
            </a:r>
            <a:r>
              <a:rPr lang="en-US" sz="2000" dirty="0" smtClean="0">
                <a:solidFill>
                  <a:srgbClr val="7030A0"/>
                </a:solidFill>
              </a:rPr>
              <a:t>the Centers </a:t>
            </a:r>
            <a:r>
              <a:rPr lang="en-US" sz="2000" dirty="0">
                <a:solidFill>
                  <a:srgbClr val="7030A0"/>
                </a:solidFill>
              </a:rPr>
              <a:t>for Medicare and Medicaid (CMS) </a:t>
            </a:r>
          </a:p>
          <a:p>
            <a:r>
              <a:rPr lang="en-US" sz="2000" dirty="0" smtClean="0">
                <a:solidFill>
                  <a:srgbClr val="7030A0"/>
                </a:solidFill>
              </a:rPr>
              <a:t>This </a:t>
            </a:r>
            <a:r>
              <a:rPr lang="en-US" sz="2000" dirty="0">
                <a:solidFill>
                  <a:srgbClr val="7030A0"/>
                </a:solidFill>
              </a:rPr>
              <a:t>course is offered to meet the CMS regulatory requirements for MOC Training for our SNPs </a:t>
            </a:r>
          </a:p>
          <a:p>
            <a:r>
              <a:rPr lang="en-US" sz="2000" dirty="0" smtClean="0">
                <a:solidFill>
                  <a:srgbClr val="7030A0"/>
                </a:solidFill>
              </a:rPr>
              <a:t>It </a:t>
            </a:r>
            <a:r>
              <a:rPr lang="en-US" sz="2000" dirty="0">
                <a:solidFill>
                  <a:srgbClr val="7030A0"/>
                </a:solidFill>
              </a:rPr>
              <a:t>also ensures all employees and providers who work with our SNP members have the specialized training this unique population </a:t>
            </a:r>
            <a:r>
              <a:rPr lang="en-US" sz="2000" dirty="0" smtClean="0">
                <a:solidFill>
                  <a:srgbClr val="7030A0"/>
                </a:solidFill>
              </a:rPr>
              <a:t>requires</a:t>
            </a:r>
            <a:endParaRPr lang="en-US" sz="2000" dirty="0">
              <a:solidFill>
                <a:srgbClr val="7030A0"/>
              </a:solidFill>
            </a:endParaRPr>
          </a:p>
        </p:txBody>
      </p:sp>
      <p:sp>
        <p:nvSpPr>
          <p:cNvPr id="5"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Model of Care Training</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741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825625"/>
            <a:ext cx="4420822" cy="4351338"/>
          </a:xfrm>
        </p:spPr>
        <p:txBody>
          <a:bodyPr>
            <a:normAutofit/>
          </a:bodyPr>
          <a:lstStyle/>
          <a:p>
            <a:r>
              <a:rPr lang="en-US" sz="2000" dirty="0">
                <a:solidFill>
                  <a:srgbClr val="7030A0"/>
                </a:solidFill>
              </a:rPr>
              <a:t>The Model of Care (MOC) is </a:t>
            </a:r>
            <a:r>
              <a:rPr lang="en-US" sz="2000" dirty="0" smtClean="0">
                <a:solidFill>
                  <a:srgbClr val="7030A0"/>
                </a:solidFill>
              </a:rPr>
              <a:t>HSH’s </a:t>
            </a:r>
            <a:r>
              <a:rPr lang="en-US" sz="2000" dirty="0">
                <a:solidFill>
                  <a:srgbClr val="7030A0"/>
                </a:solidFill>
              </a:rPr>
              <a:t>comprehensive plan for delivering our integrated care management program for members with special </a:t>
            </a:r>
            <a:r>
              <a:rPr lang="en-US" sz="2000" dirty="0" smtClean="0">
                <a:solidFill>
                  <a:srgbClr val="7030A0"/>
                </a:solidFill>
              </a:rPr>
              <a:t>needs</a:t>
            </a:r>
          </a:p>
          <a:p>
            <a:r>
              <a:rPr lang="en-US" sz="2000" dirty="0">
                <a:solidFill>
                  <a:srgbClr val="7030A0"/>
                </a:solidFill>
              </a:rPr>
              <a:t>It is the architecture for promoting quality, care management policy and procedures and operational systems</a:t>
            </a:r>
          </a:p>
          <a:p>
            <a:endParaRPr lang="en-US" sz="2000" dirty="0">
              <a:solidFill>
                <a:srgbClr val="7030A0"/>
              </a:solidFill>
            </a:endParaRPr>
          </a:p>
        </p:txBody>
      </p:sp>
      <p:sp>
        <p:nvSpPr>
          <p:cNvPr id="6"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What is a Model of Care?</a:t>
            </a:r>
            <a:endParaRPr lang="en-US" sz="36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9472" y="2007012"/>
            <a:ext cx="3465878" cy="221595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3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2847213" cy="3624561"/>
          </a:xfrm>
        </p:spPr>
        <p:txBody>
          <a:bodyPr>
            <a:normAutofit/>
          </a:bodyPr>
          <a:lstStyle/>
          <a:p>
            <a:pPr marL="0" indent="0">
              <a:buNone/>
            </a:pPr>
            <a:r>
              <a:rPr lang="en-US" sz="2400" dirty="0">
                <a:solidFill>
                  <a:srgbClr val="7030A0"/>
                </a:solidFill>
              </a:rPr>
              <a:t>The Model of Care is comprised of four clinical and non-clinical elements</a:t>
            </a:r>
            <a:r>
              <a:rPr lang="en-US" sz="2400" dirty="0" smtClean="0">
                <a:solidFill>
                  <a:srgbClr val="7030A0"/>
                </a:solidFill>
              </a:rPr>
              <a:t>:</a:t>
            </a:r>
          </a:p>
          <a:p>
            <a:pPr marL="0" indent="0">
              <a:buNone/>
            </a:pPr>
            <a:r>
              <a:rPr lang="en-US" sz="2000" dirty="0" smtClean="0">
                <a:solidFill>
                  <a:srgbClr val="7030A0"/>
                </a:solidFill>
              </a:rPr>
              <a:t>	</a:t>
            </a:r>
            <a:endParaRPr lang="en-US" sz="2000" b="1" dirty="0">
              <a:solidFill>
                <a:srgbClr val="7030A0"/>
              </a:solidFill>
            </a:endParaRPr>
          </a:p>
          <a:p>
            <a:endParaRPr lang="en-US" sz="600" b="1" dirty="0">
              <a:solidFill>
                <a:srgbClr val="7030A0"/>
              </a:solidFill>
            </a:endParaRPr>
          </a:p>
        </p:txBody>
      </p:sp>
      <p:sp>
        <p:nvSpPr>
          <p:cNvPr id="5" name="Title 1"/>
          <p:cNvSpPr txBox="1">
            <a:spLocks/>
          </p:cNvSpPr>
          <p:nvPr/>
        </p:nvSpPr>
        <p:spPr>
          <a:xfrm>
            <a:off x="628650" y="365125"/>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spcBef>
                <a:spcPct val="0"/>
              </a:spcBef>
              <a:buNone/>
              <a:defRPr sz="4400" kern="1200">
                <a:solidFill>
                  <a:srgbClr val="7030A0"/>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Model of Care</a:t>
            </a:r>
            <a:endParaRPr lang="en-US" sz="3600" dirty="0">
              <a:latin typeface="Arial" panose="020B0604020202020204" pitchFamily="34" charset="0"/>
              <a:cs typeface="Arial" panose="020B0604020202020204" pitchFamily="34" charset="0"/>
            </a:endParaRPr>
          </a:p>
        </p:txBody>
      </p:sp>
      <p:grpSp>
        <p:nvGrpSpPr>
          <p:cNvPr id="2" name="Group 1"/>
          <p:cNvGrpSpPr/>
          <p:nvPr/>
        </p:nvGrpSpPr>
        <p:grpSpPr>
          <a:xfrm>
            <a:off x="3902044" y="1825625"/>
            <a:ext cx="4613306" cy="3524973"/>
            <a:chOff x="1819275" y="2552723"/>
            <a:chExt cx="4960996" cy="3757153"/>
          </a:xfrm>
        </p:grpSpPr>
        <p:sp>
          <p:nvSpPr>
            <p:cNvPr id="15" name="Rectangle 14"/>
            <p:cNvSpPr/>
            <p:nvPr/>
          </p:nvSpPr>
          <p:spPr>
            <a:xfrm rot="18927681">
              <a:off x="2675868" y="2925737"/>
              <a:ext cx="3181135" cy="3124920"/>
            </a:xfrm>
            <a:prstGeom prst="rect">
              <a:avLst/>
            </a:prstGeom>
            <a:solidFill>
              <a:schemeClr val="accent6">
                <a:lumMod val="20000"/>
                <a:lumOff val="80000"/>
              </a:schemeClr>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360921" y="4522015"/>
              <a:ext cx="2419350" cy="1783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Quality Measurements &amp; Performance Improvement</a:t>
              </a:r>
              <a:endParaRPr lang="en-US" sz="2000" dirty="0"/>
            </a:p>
          </p:txBody>
        </p:sp>
        <p:sp>
          <p:nvSpPr>
            <p:cNvPr id="17" name="Rounded Rectangle 16"/>
            <p:cNvSpPr/>
            <p:nvPr/>
          </p:nvSpPr>
          <p:spPr>
            <a:xfrm>
              <a:off x="4360921" y="2552723"/>
              <a:ext cx="2419350" cy="1783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Care Coordination</a:t>
              </a:r>
              <a:endParaRPr lang="en-US" sz="2000" dirty="0"/>
            </a:p>
          </p:txBody>
        </p:sp>
        <p:sp>
          <p:nvSpPr>
            <p:cNvPr id="18" name="Rounded Rectangle 17"/>
            <p:cNvSpPr/>
            <p:nvPr/>
          </p:nvSpPr>
          <p:spPr>
            <a:xfrm>
              <a:off x="1819275" y="2555105"/>
              <a:ext cx="2419350" cy="1783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Description of the SNP Population</a:t>
              </a:r>
              <a:endParaRPr lang="en-US" sz="2000" dirty="0"/>
            </a:p>
          </p:txBody>
        </p:sp>
        <p:sp>
          <p:nvSpPr>
            <p:cNvPr id="19" name="Rounded Rectangle 18"/>
            <p:cNvSpPr/>
            <p:nvPr/>
          </p:nvSpPr>
          <p:spPr>
            <a:xfrm>
              <a:off x="1819275" y="4526779"/>
              <a:ext cx="2419350" cy="1783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SNP Provider Network</a:t>
              </a:r>
              <a:endParaRPr lang="en-US" sz="2000" dirty="0"/>
            </a:p>
          </p:txBody>
        </p:sp>
        <p:sp>
          <p:nvSpPr>
            <p:cNvPr id="20" name="Oval 19"/>
            <p:cNvSpPr/>
            <p:nvPr/>
          </p:nvSpPr>
          <p:spPr>
            <a:xfrm>
              <a:off x="1925754" y="2659639"/>
              <a:ext cx="487305" cy="40721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1" name="Oval 20"/>
            <p:cNvSpPr/>
            <p:nvPr/>
          </p:nvSpPr>
          <p:spPr>
            <a:xfrm>
              <a:off x="4493507" y="2659639"/>
              <a:ext cx="487305" cy="40721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2" name="Oval 21"/>
            <p:cNvSpPr/>
            <p:nvPr/>
          </p:nvSpPr>
          <p:spPr>
            <a:xfrm>
              <a:off x="1938513" y="4650364"/>
              <a:ext cx="487305" cy="40721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Oval 22"/>
            <p:cNvSpPr/>
            <p:nvPr/>
          </p:nvSpPr>
          <p:spPr>
            <a:xfrm>
              <a:off x="4506266" y="4650364"/>
              <a:ext cx="487305" cy="40721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grpSp>
    </p:spTree>
    <p:extLst>
      <p:ext uri="{BB962C8B-B14F-4D97-AF65-F5344CB8AC3E}">
        <p14:creationId xmlns:p14="http://schemas.microsoft.com/office/powerpoint/2010/main" val="179398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F2C91"/>
      </a:dk2>
      <a:lt2>
        <a:srgbClr val="EEECE1"/>
      </a:lt2>
      <a:accent1>
        <a:srgbClr val="6F2C91"/>
      </a:accent1>
      <a:accent2>
        <a:srgbClr val="262626"/>
      </a:accent2>
      <a:accent3>
        <a:srgbClr val="6F2C91"/>
      </a:accent3>
      <a:accent4>
        <a:srgbClr val="7F7F7F"/>
      </a:accent4>
      <a:accent5>
        <a:srgbClr val="6F2C91"/>
      </a:accent5>
      <a:accent6>
        <a:srgbClr val="6F2C91"/>
      </a:accent6>
      <a:hlink>
        <a:srgbClr val="0000FF"/>
      </a:hlink>
      <a:folHlink>
        <a:srgbClr val="A154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6F2C91"/>
      </a:dk2>
      <a:lt2>
        <a:srgbClr val="EEECE1"/>
      </a:lt2>
      <a:accent1>
        <a:srgbClr val="6F2C91"/>
      </a:accent1>
      <a:accent2>
        <a:srgbClr val="262626"/>
      </a:accent2>
      <a:accent3>
        <a:srgbClr val="6F2C91"/>
      </a:accent3>
      <a:accent4>
        <a:srgbClr val="7F7F7F"/>
      </a:accent4>
      <a:accent5>
        <a:srgbClr val="6F2C91"/>
      </a:accent5>
      <a:accent6>
        <a:srgbClr val="6F2C91"/>
      </a:accent6>
      <a:hlink>
        <a:srgbClr val="0000FF"/>
      </a:hlink>
      <a:folHlink>
        <a:srgbClr val="A154A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1">
      <a:dk1>
        <a:sysClr val="windowText" lastClr="000000"/>
      </a:dk1>
      <a:lt1>
        <a:sysClr val="window" lastClr="FFFFFF"/>
      </a:lt1>
      <a:dk2>
        <a:srgbClr val="6F2C91"/>
      </a:dk2>
      <a:lt2>
        <a:srgbClr val="EEECE1"/>
      </a:lt2>
      <a:accent1>
        <a:srgbClr val="6F2C91"/>
      </a:accent1>
      <a:accent2>
        <a:srgbClr val="262626"/>
      </a:accent2>
      <a:accent3>
        <a:srgbClr val="6F2C91"/>
      </a:accent3>
      <a:accent4>
        <a:srgbClr val="7F7F7F"/>
      </a:accent4>
      <a:accent5>
        <a:srgbClr val="6F2C91"/>
      </a:accent5>
      <a:accent6>
        <a:srgbClr val="6F2C91"/>
      </a:accent6>
      <a:hlink>
        <a:srgbClr val="0000FF"/>
      </a:hlink>
      <a:folHlink>
        <a:srgbClr val="A154A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156616</TotalTime>
  <Words>2347</Words>
  <Application>Microsoft Office PowerPoint</Application>
  <PresentationFormat>On-screen Show (4:3)</PresentationFormat>
  <Paragraphs>307</Paragraphs>
  <Slides>37</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 Light</vt:lpstr>
      <vt:lpstr>Calibri</vt:lpstr>
      <vt:lpstr>Office Theme</vt:lpstr>
      <vt:lpstr>2_Custom Design</vt:lpstr>
      <vt:lpstr>Custom Design</vt:lpstr>
      <vt:lpstr>1_Custom Design</vt:lpstr>
      <vt:lpstr>Medicare:  Model of Care Training</vt:lpstr>
      <vt:lpstr>Training Objectives</vt:lpstr>
      <vt:lpstr>PowerPoint Presentation</vt:lpstr>
      <vt:lpstr>PowerPoint Presentation</vt:lpstr>
      <vt:lpstr>PowerPoint Presentation</vt:lpstr>
      <vt:lpstr> Specific Services</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 Interdisciplinary Care Team (ICT)</vt:lpstr>
      <vt:lpstr> Interdisciplinary Care Team (ICT)</vt:lpstr>
      <vt:lpstr> ICT Responsibilities</vt:lpstr>
      <vt:lpstr> ICT Responsibilities cont.</vt:lpstr>
      <vt:lpstr> Provider ICT Responsibilities</vt:lpstr>
      <vt:lpstr> Transition of Care (TOC)</vt:lpstr>
      <vt:lpstr> Transition of Care (TOC)</vt:lpstr>
      <vt:lpstr> </vt:lpstr>
      <vt:lpstr> Provider Network</vt:lpstr>
      <vt:lpstr> Provider Network</vt:lpstr>
      <vt:lpstr>PowerPoint Presentation</vt:lpstr>
      <vt:lpstr> </vt:lpstr>
      <vt:lpstr> Quality Measurement &amp;  Performance Improvement</vt:lpstr>
      <vt:lpstr> Model of Care Goals</vt:lpstr>
      <vt:lpstr> Model of Care Goals may  include:</vt:lpstr>
      <vt:lpstr> Summary</vt:lpstr>
      <vt:lpstr> Health Plan Information</vt:lpstr>
      <vt:lpstr>PowerPoint Presentation</vt:lpstr>
      <vt:lpstr>PowerPoint Presentation</vt:lpstr>
      <vt:lpstr>PowerPoint Presentation</vt:lpstr>
      <vt:lpstr>PowerPoint Presentation</vt:lpstr>
    </vt:vector>
  </TitlesOfParts>
  <Company>Centene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Hagan</dc:creator>
  <cp:lastModifiedBy>Beth A. Johnson2</cp:lastModifiedBy>
  <cp:revision>616</cp:revision>
  <cp:lastPrinted>2020-02-06T14:46:27Z</cp:lastPrinted>
  <dcterms:created xsi:type="dcterms:W3CDTF">2012-09-20T18:39:02Z</dcterms:created>
  <dcterms:modified xsi:type="dcterms:W3CDTF">2020-02-07T17:27:02Z</dcterms:modified>
</cp:coreProperties>
</file>