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765" r:id="rId5"/>
    <p:sldMasterId id="2147483778" r:id="rId6"/>
  </p:sldMasterIdLst>
  <p:notesMasterIdLst>
    <p:notesMasterId r:id="rId36"/>
  </p:notesMasterIdLst>
  <p:sldIdLst>
    <p:sldId id="565" r:id="rId7"/>
    <p:sldId id="582" r:id="rId8"/>
    <p:sldId id="545" r:id="rId9"/>
    <p:sldId id="584" r:id="rId10"/>
    <p:sldId id="566" r:id="rId11"/>
    <p:sldId id="274" r:id="rId12"/>
    <p:sldId id="588" r:id="rId13"/>
    <p:sldId id="548" r:id="rId14"/>
    <p:sldId id="563" r:id="rId15"/>
    <p:sldId id="587" r:id="rId16"/>
    <p:sldId id="585" r:id="rId17"/>
    <p:sldId id="551" r:id="rId18"/>
    <p:sldId id="350" r:id="rId19"/>
    <p:sldId id="580" r:id="rId20"/>
    <p:sldId id="567" r:id="rId21"/>
    <p:sldId id="568" r:id="rId22"/>
    <p:sldId id="569" r:id="rId23"/>
    <p:sldId id="570" r:id="rId24"/>
    <p:sldId id="576" r:id="rId25"/>
    <p:sldId id="571" r:id="rId26"/>
    <p:sldId id="572" r:id="rId27"/>
    <p:sldId id="573" r:id="rId28"/>
    <p:sldId id="578" r:id="rId29"/>
    <p:sldId id="574" r:id="rId30"/>
    <p:sldId id="583" r:id="rId31"/>
    <p:sldId id="579" r:id="rId32"/>
    <p:sldId id="575" r:id="rId33"/>
    <p:sldId id="590" r:id="rId34"/>
    <p:sldId id="27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DA0502-74A1-60BB-BAA2-7ED39041BFA7}" name="Kim K. Terrell" initials="KT" userId="S::CN185104@centene.com::f6916f55-7cf2-4dc8-bb80-fb16cc51a68e" providerId="AD"/>
  <p188:author id="{6DF4BA27-C38F-9628-5EAD-3BFB7546DEAE}" name="Kim K. Terrell" initials="KT" userId="S::cn185104@centene.com::f6916f55-7cf2-4dc8-bb80-fb16cc51a68e" providerId="AD"/>
  <p188:author id="{94466C2B-72AF-9C6B-F239-04551700A74B}" name="Erica Pyle" initials="EP" userId="S::CN248937@centene.com::98e74314-0fa8-4def-aea2-ede955d6d6d7" providerId="AD"/>
  <p188:author id="{2BCD4186-358A-C746-878D-E5FC2027AB46}" name="Jacque S. Couture" initials="JC" userId="S::jcouture@centene.com::ea428c31-9270-4de1-ae83-4b134f487bae" providerId="AD"/>
  <p188:author id="{6714A0F6-F7D3-9853-37F1-B7D641EAFD32}" name="Cilia Carson" initials="CC" userId="S::CN203300@centene.com::d7dbcece-88a5-4c34-9f42-6a424de420e4" providerId="AD"/>
  <p188:author id="{05D092F7-5E22-9701-F11D-43DEC0789FB4}" name="Kelly Till" initials="KT" userId="S::CN201998@centene.com::60e82df2-74af-45b0-b16b-6f3ba16360e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A3B"/>
    <a:srgbClr val="5DD4FF"/>
    <a:srgbClr val="F58220"/>
    <a:srgbClr val="AAC832"/>
    <a:srgbClr val="647F14"/>
    <a:srgbClr val="647D14"/>
    <a:srgbClr val="648714"/>
    <a:srgbClr val="648214"/>
    <a:srgbClr val="647814"/>
    <a:srgbClr val="5A8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2" autoAdjust="0"/>
  </p:normalViewPr>
  <p:slideViewPr>
    <p:cSldViewPr snapToGrid="0">
      <p:cViewPr varScale="1">
        <p:scale>
          <a:sx n="116" d="100"/>
          <a:sy n="116" d="100"/>
        </p:scale>
        <p:origin x="276" y="138"/>
      </p:cViewPr>
      <p:guideLst/>
    </p:cSldViewPr>
  </p:slideViewPr>
  <p:outlineViewPr>
    <p:cViewPr>
      <p:scale>
        <a:sx n="33" d="100"/>
        <a:sy n="33" d="100"/>
      </p:scale>
      <p:origin x="0" y="-375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6E15-FB40-49DA-ADC3-62A1EFB452A5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3D5AB-B039-4130-8557-9C98E24B3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6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D5AB-B039-4130-8557-9C98E24B3C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7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3D5AB-B039-4130-8557-9C98E24B3C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77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3D5AB-B039-4130-8557-9C98E24B3C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968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Unacceptable documentation: ‘Hysterectomy’ alone without reference to the type of hysterectomy performed.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3D5AB-B039-4130-8557-9C98E24B3C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769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Dated retinal photo documentation with findings and appropriate eye care professional signature and/or credentials is acceptable.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3D5AB-B039-4130-8557-9C98E24B3C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805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Diabetic flowcharts are acceptable, as in the example above.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3D5AB-B039-4130-8557-9C98E24B3C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488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D5AB-B039-4130-8557-9C98E24B3C2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2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8747" y="6488489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023070DE-66AA-BB49-B50D-BC8206A48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2045" y="1800404"/>
            <a:ext cx="6217920" cy="208279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Title Slide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FD0D8BE-BFFE-2947-A550-08D726BD5E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82045" y="4238377"/>
            <a:ext cx="621792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E6E6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Subhead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8D51E0B-D047-580F-9289-FB8567AE99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61CAB94-0BE2-4EFF-6CDF-24DA8FAE97A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57300" y="1757364"/>
            <a:ext cx="2667000" cy="334327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236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E72404-F11D-7048-9D2A-1D5758B4270D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3000">
                <a:srgbClr val="6E6E6E"/>
              </a:gs>
              <a:gs pos="100000">
                <a:schemeClr val="bg1">
                  <a:lumMod val="75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291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E72404-F11D-7048-9D2A-1D5758B4270D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3000">
                <a:srgbClr val="6E6E6E"/>
              </a:gs>
              <a:gs pos="100000">
                <a:schemeClr val="bg1">
                  <a:lumMod val="75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010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D707-1E8D-8F5B-C7DB-E82CA141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F92FC-71D3-A89E-2067-C6EE62D4B0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1663" y="1885950"/>
            <a:ext cx="10977562" cy="4162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0443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AF2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9542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2AF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3446E8-871B-4603-A4D3-EBA461E9279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6599" y="1727780"/>
            <a:ext cx="2971801" cy="431742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B12827-CD41-4E0F-9F60-8CF580382CC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140199" y="1829380"/>
            <a:ext cx="7439598" cy="1007311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26A9DCD-964E-4AAE-A81B-CD0050D8702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140199" y="2946980"/>
            <a:ext cx="7439598" cy="1007311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8F770C0-D550-40CE-9412-2A647CFC2D9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178299" y="4128080"/>
            <a:ext cx="7439598" cy="1007311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E5BFA56-D398-4A89-8AE1-870237DB840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178299" y="5232980"/>
            <a:ext cx="7439598" cy="1007311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18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577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903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577" y="1698625"/>
            <a:ext cx="3614823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2079" y="1698625"/>
            <a:ext cx="3373523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71648A7-8D51-40C2-8B66-7E4376133E5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61281" y="1736725"/>
            <a:ext cx="3218517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1563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753810" cy="11612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1578" y="1554480"/>
            <a:ext cx="5367528" cy="553988"/>
          </a:xfrm>
          <a:gradFill>
            <a:gsLst>
              <a:gs pos="10000">
                <a:srgbClr val="80B039"/>
              </a:gs>
              <a:gs pos="100000">
                <a:srgbClr val="AAC832"/>
              </a:gs>
            </a:gsLst>
            <a:lin ang="3600000" scaled="0"/>
          </a:gra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57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838" y="1554480"/>
            <a:ext cx="5367528" cy="553988"/>
          </a:xfrm>
          <a:solidFill>
            <a:srgbClr val="F58220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b="1" kern="1200" cap="all" spc="1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483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776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888C-4D1C-D451-A1FF-91A285629D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96005-B572-BA37-D541-7454D18E84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5E62C-371E-EE1A-3CC0-3430B6519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8747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CBA56E-6014-D220-B26F-97CE45F90E2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1663" y="2009775"/>
            <a:ext cx="10977562" cy="4057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855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3314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252B8-2839-CCDB-34C3-3F68A543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8624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0" y="5715741"/>
            <a:ext cx="12192000" cy="11422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023070DE-66AA-BB49-B50D-BC8206A48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7249" y="2508529"/>
            <a:ext cx="8882173" cy="1485761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Title Slide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FD0D8BE-BFFE-2947-A550-08D726BD5E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57250" y="4349470"/>
            <a:ext cx="621792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E6E6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Subhead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1D0E900-2275-4B72-B752-DC90A1BADC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9" y="516990"/>
            <a:ext cx="3966237" cy="138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25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13970" y="5715740"/>
            <a:ext cx="12161520" cy="11858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9920" y="3946448"/>
            <a:ext cx="6013450" cy="1185862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Title Slide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9920" y="4670436"/>
            <a:ext cx="60134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E6E6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A60C02B-6BE5-1441-8C00-BFA8D7985F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8630" y="862570"/>
            <a:ext cx="4210706" cy="4280640"/>
          </a:xfrm>
          <a:prstGeom prst="ellipse">
            <a:avLst/>
          </a:prstGeom>
          <a:solidFill>
            <a:srgbClr val="F0F0F0"/>
          </a:solidFill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93D528-9F79-384D-8F71-F99244228D7E}"/>
              </a:ext>
            </a:extLst>
          </p:cNvPr>
          <p:cNvCxnSpPr>
            <a:cxnSpLocks/>
          </p:cNvCxnSpPr>
          <p:nvPr userDrawn="1"/>
        </p:nvCxnSpPr>
        <p:spPr>
          <a:xfrm>
            <a:off x="5709920" y="3744038"/>
            <a:ext cx="6013450" cy="0"/>
          </a:xfrm>
          <a:prstGeom prst="line">
            <a:avLst/>
          </a:prstGeom>
          <a:ln>
            <a:solidFill>
              <a:srgbClr val="6E6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2221F33-B4BD-4407-8A5F-462A34B894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920" y="1786270"/>
            <a:ext cx="4758756" cy="166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89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7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1850" y="6372727"/>
            <a:ext cx="10747948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pic>
        <p:nvPicPr>
          <p:cNvPr id="8" name="Picture 7" descr="A picture containing text, tableware, dishware, plate&#10;&#10;Description automatically generated">
            <a:extLst>
              <a:ext uri="{FF2B5EF4-FFF2-40B4-BE49-F238E27FC236}">
                <a16:creationId xmlns:a16="http://schemas.microsoft.com/office/drawing/2014/main" id="{1E5171BD-9D43-4346-AE70-1DE4A0ADB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287" y="477579"/>
            <a:ext cx="2862469" cy="83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6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2829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13970" y="5715740"/>
            <a:ext cx="12161520" cy="11858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819976-C848-A74E-B03C-7C84D2150BCC}"/>
              </a:ext>
            </a:extLst>
          </p:cNvPr>
          <p:cNvCxnSpPr/>
          <p:nvPr userDrawn="1"/>
        </p:nvCxnSpPr>
        <p:spPr>
          <a:xfrm>
            <a:off x="1447800" y="1325880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B2C188-530F-AD4B-96AF-3D953036E934}"/>
              </a:ext>
            </a:extLst>
          </p:cNvPr>
          <p:cNvCxnSpPr/>
          <p:nvPr userDrawn="1"/>
        </p:nvCxnSpPr>
        <p:spPr>
          <a:xfrm>
            <a:off x="1447800" y="5022345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A32323CF-97C2-5C48-8214-010B9B4099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7800" y="292870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Edit Divider Content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2F6E11B-9A5D-1E4D-905F-848B37D251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7800" y="1959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</p:spTree>
    <p:extLst>
      <p:ext uri="{BB962C8B-B14F-4D97-AF65-F5344CB8AC3E}">
        <p14:creationId xmlns:p14="http://schemas.microsoft.com/office/powerpoint/2010/main" val="12258032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1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577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97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611586" y="1536700"/>
            <a:ext cx="5394960" cy="4711700"/>
          </a:xfrm>
          <a:prstGeom prst="roundRect">
            <a:avLst>
              <a:gd name="adj" fmla="val 207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799" y="1698625"/>
            <a:ext cx="509229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5516C8B-AC4F-B340-800E-2D7495004F32}"/>
              </a:ext>
            </a:extLst>
          </p:cNvPr>
          <p:cNvSpPr/>
          <p:nvPr userDrawn="1"/>
        </p:nvSpPr>
        <p:spPr>
          <a:xfrm>
            <a:off x="6209746" y="1536700"/>
            <a:ext cx="5394960" cy="4711700"/>
          </a:xfrm>
          <a:prstGeom prst="roundRect">
            <a:avLst>
              <a:gd name="adj" fmla="val 207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8F070C9-B1DD-5A4D-842C-9483725F1C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10959" y="1698625"/>
            <a:ext cx="509229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2979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753810" cy="11612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1578" y="1554480"/>
            <a:ext cx="5367528" cy="553988"/>
          </a:xfrm>
          <a:gradFill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</a:gra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57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838" y="1554480"/>
            <a:ext cx="5367528" cy="553988"/>
          </a:xfrm>
          <a:gradFill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</a:gradFill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b="1" kern="1200" cap="all" spc="1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483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6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80B039"/>
              </a:gs>
              <a:gs pos="100000">
                <a:srgbClr val="AAC832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1850" y="6372727"/>
            <a:ext cx="10747948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6632248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46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571499" y="1536700"/>
            <a:ext cx="11008297" cy="4711700"/>
          </a:xfrm>
          <a:prstGeom prst="roundRect">
            <a:avLst>
              <a:gd name="adj" fmla="val 12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209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6EF8-7239-44B8-A009-F3DF16CC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88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1EDAB3C-6AC3-F948-981E-76A9AD58A7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703" y="2399499"/>
            <a:ext cx="3403599" cy="10157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13970" y="5715740"/>
            <a:ext cx="12161520" cy="11858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023070DE-66AA-BB49-B50D-BC8206A48D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0" y="1422400"/>
            <a:ext cx="6217920" cy="208279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Title Slide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FD0D8BE-BFFE-2947-A550-08D726BD5E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334000" y="3860373"/>
            <a:ext cx="621792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E6E6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Subhead</a:t>
            </a:r>
          </a:p>
        </p:txBody>
      </p:sp>
    </p:spTree>
    <p:extLst>
      <p:ext uri="{BB962C8B-B14F-4D97-AF65-F5344CB8AC3E}">
        <p14:creationId xmlns:p14="http://schemas.microsoft.com/office/powerpoint/2010/main" val="3806245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2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13970" y="5715740"/>
            <a:ext cx="12161520" cy="11858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9920" y="3946448"/>
            <a:ext cx="6013450" cy="1185862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Title Slide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9920" y="4670436"/>
            <a:ext cx="60134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E6E6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A60C02B-6BE5-1441-8C00-BFA8D7985F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8630" y="862570"/>
            <a:ext cx="4210706" cy="4280640"/>
          </a:xfrm>
          <a:prstGeom prst="ellipse">
            <a:avLst/>
          </a:prstGeom>
          <a:solidFill>
            <a:srgbClr val="F0F0F0"/>
          </a:solidFill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93D528-9F79-384D-8F71-F99244228D7E}"/>
              </a:ext>
            </a:extLst>
          </p:cNvPr>
          <p:cNvCxnSpPr>
            <a:cxnSpLocks/>
          </p:cNvCxnSpPr>
          <p:nvPr userDrawn="1"/>
        </p:nvCxnSpPr>
        <p:spPr>
          <a:xfrm>
            <a:off x="5709920" y="3744038"/>
            <a:ext cx="6013450" cy="0"/>
          </a:xfrm>
          <a:prstGeom prst="line">
            <a:avLst/>
          </a:prstGeom>
          <a:ln>
            <a:solidFill>
              <a:srgbClr val="6E6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4A2E76A-7C59-3B47-9F42-40CB8CA49C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9920" y="1918252"/>
            <a:ext cx="4216971" cy="125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765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7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38640" y="571037"/>
            <a:ext cx="1908810" cy="54965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1850" y="6372727"/>
            <a:ext cx="10747948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7865145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4672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016089-508A-1746-B85F-93A9A09541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32"/>
          <a:stretch/>
        </p:blipFill>
        <p:spPr>
          <a:xfrm>
            <a:off x="13970" y="5715740"/>
            <a:ext cx="12161520" cy="11858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819976-C848-A74E-B03C-7C84D2150BCC}"/>
              </a:ext>
            </a:extLst>
          </p:cNvPr>
          <p:cNvCxnSpPr/>
          <p:nvPr userDrawn="1"/>
        </p:nvCxnSpPr>
        <p:spPr>
          <a:xfrm>
            <a:off x="1447800" y="1325880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B2C188-530F-AD4B-96AF-3D953036E934}"/>
              </a:ext>
            </a:extLst>
          </p:cNvPr>
          <p:cNvCxnSpPr/>
          <p:nvPr userDrawn="1"/>
        </p:nvCxnSpPr>
        <p:spPr>
          <a:xfrm>
            <a:off x="1447800" y="5022345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A32323CF-97C2-5C48-8214-010B9B4099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7800" y="292870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Edit Divider Content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2F6E11B-9A5D-1E4D-905F-848B37D251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7800" y="1959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</p:spTree>
    <p:extLst>
      <p:ext uri="{BB962C8B-B14F-4D97-AF65-F5344CB8AC3E}">
        <p14:creationId xmlns:p14="http://schemas.microsoft.com/office/powerpoint/2010/main" val="7837980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5668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577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698625"/>
            <a:ext cx="5303520" cy="4351338"/>
          </a:xfrm>
        </p:spPr>
        <p:txBody>
          <a:bodyPr/>
          <a:lstStyle>
            <a:lvl2pPr marL="292100" indent="-292100"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24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-40268"/>
            <a:ext cx="12192000" cy="6857999"/>
          </a:xfrm>
          <a:prstGeom prst="rect">
            <a:avLst/>
          </a:prstGeom>
          <a:gradFill flip="none" rotWithShape="1">
            <a:gsLst>
              <a:gs pos="3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1850" y="6372727"/>
            <a:ext cx="10747948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4291753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611586" y="1536700"/>
            <a:ext cx="5394960" cy="4711700"/>
          </a:xfrm>
          <a:prstGeom prst="roundRect">
            <a:avLst>
              <a:gd name="adj" fmla="val 207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799" y="1698625"/>
            <a:ext cx="509229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5516C8B-AC4F-B340-800E-2D7495004F32}"/>
              </a:ext>
            </a:extLst>
          </p:cNvPr>
          <p:cNvSpPr/>
          <p:nvPr userDrawn="1"/>
        </p:nvSpPr>
        <p:spPr>
          <a:xfrm>
            <a:off x="6209746" y="1536700"/>
            <a:ext cx="5394960" cy="4711700"/>
          </a:xfrm>
          <a:prstGeom prst="roundRect">
            <a:avLst>
              <a:gd name="adj" fmla="val 207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8F070C9-B1DD-5A4D-842C-9483725F1C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10959" y="1698625"/>
            <a:ext cx="509229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052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-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9299" y="1698625"/>
            <a:ext cx="3187701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8F070C9-B1DD-5A4D-842C-9483725F1C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1500" y="1707167"/>
            <a:ext cx="3568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B4FECA-4F4E-4B24-A170-04850FE6F34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28106" y="1724025"/>
            <a:ext cx="320089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5697CCB-C5D6-40B3-8ECA-3F4772A58579}"/>
              </a:ext>
            </a:extLst>
          </p:cNvPr>
          <p:cNvGrpSpPr/>
          <p:nvPr userDrawn="1"/>
        </p:nvGrpSpPr>
        <p:grpSpPr>
          <a:xfrm>
            <a:off x="538747" y="6424927"/>
            <a:ext cx="3353088" cy="348011"/>
            <a:chOff x="305742" y="6400800"/>
            <a:chExt cx="3353088" cy="34801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3C631E3-26FE-46F0-A128-281D6829BD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92017" y="6412210"/>
              <a:ext cx="1048191" cy="30175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5135530-D03F-421E-9EFA-00C00D74A5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5742" y="6400800"/>
              <a:ext cx="965609" cy="30175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988EFFE-B1DA-4FCC-B227-89682FB7DA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93221" y="6401683"/>
              <a:ext cx="965609" cy="347128"/>
            </a:xfrm>
            <a:prstGeom prst="rect">
              <a:avLst/>
            </a:prstGeom>
          </p:spPr>
        </p:pic>
      </p:grp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B0345A84-95AA-40D0-8278-08046A3D24E0}"/>
              </a:ext>
            </a:extLst>
          </p:cNvPr>
          <p:cNvSpPr txBox="1">
            <a:spLocks/>
          </p:cNvSpPr>
          <p:nvPr userDrawn="1"/>
        </p:nvSpPr>
        <p:spPr>
          <a:xfrm>
            <a:off x="4650376" y="6548846"/>
            <a:ext cx="3503023" cy="17262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7711383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ew-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8F070C9-B1DD-5A4D-842C-9483725F1CC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863895" y="1707167"/>
            <a:ext cx="7715902" cy="864583"/>
          </a:xfrm>
        </p:spPr>
        <p:txBody>
          <a:bodyPr/>
          <a:lstStyle/>
          <a:p>
            <a:pPr lvl="0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5697CCB-C5D6-40B3-8ECA-3F4772A58579}"/>
              </a:ext>
            </a:extLst>
          </p:cNvPr>
          <p:cNvGrpSpPr/>
          <p:nvPr userDrawn="1"/>
        </p:nvGrpSpPr>
        <p:grpSpPr>
          <a:xfrm>
            <a:off x="538747" y="6424927"/>
            <a:ext cx="3353088" cy="348011"/>
            <a:chOff x="305742" y="6400800"/>
            <a:chExt cx="3353088" cy="34801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3C631E3-26FE-46F0-A128-281D6829BD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92017" y="6412210"/>
              <a:ext cx="1048191" cy="30175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5135530-D03F-421E-9EFA-00C00D74A5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5742" y="6400800"/>
              <a:ext cx="965609" cy="30175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988EFFE-B1DA-4FCC-B227-89682FB7DA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93221" y="6401683"/>
              <a:ext cx="965609" cy="347128"/>
            </a:xfrm>
            <a:prstGeom prst="rect">
              <a:avLst/>
            </a:prstGeom>
          </p:spPr>
        </p:pic>
      </p:grp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B0345A84-95AA-40D0-8278-08046A3D24E0}"/>
              </a:ext>
            </a:extLst>
          </p:cNvPr>
          <p:cNvSpPr txBox="1">
            <a:spLocks/>
          </p:cNvSpPr>
          <p:nvPr userDrawn="1"/>
        </p:nvSpPr>
        <p:spPr>
          <a:xfrm>
            <a:off x="4650376" y="6548846"/>
            <a:ext cx="3503023" cy="17262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C82644B-F119-45FB-A55B-95F9F6C0A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863895" y="2745392"/>
            <a:ext cx="7715902" cy="86458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FE89022-ECEA-4A45-A22A-799491E344C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882945" y="3859817"/>
            <a:ext cx="7715902" cy="86458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94ED0C-E0C3-41B3-BD2F-6A998095B87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930570" y="4974242"/>
            <a:ext cx="7715902" cy="86458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78F948C-1E25-4D26-A40C-5E9B7E2DAB8A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625395" y="1716839"/>
            <a:ext cx="3044905" cy="4121986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518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753810" cy="11612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1578" y="1554480"/>
            <a:ext cx="5367528" cy="553988"/>
          </a:xfrm>
          <a:gradFill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</a:gra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57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838" y="1554480"/>
            <a:ext cx="5367528" cy="553988"/>
          </a:xfrm>
          <a:gradFill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</a:gradFill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b="1" kern="1200" cap="all" spc="1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4838" y="2273437"/>
            <a:ext cx="5367528" cy="38182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783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6877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571499" y="1536700"/>
            <a:ext cx="11008297" cy="4711700"/>
          </a:xfrm>
          <a:prstGeom prst="roundRect">
            <a:avLst>
              <a:gd name="adj" fmla="val 12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9419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0F32AF-732A-A543-88B7-241C8D31A69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4000">
                <a:schemeClr val="accent4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79539"/>
            <a:ext cx="10515600" cy="118586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468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1850" y="6372727"/>
            <a:ext cx="10747948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250" y="6452606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420539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819976-C848-A74E-B03C-7C84D2150BCC}"/>
              </a:ext>
            </a:extLst>
          </p:cNvPr>
          <p:cNvCxnSpPr/>
          <p:nvPr userDrawn="1"/>
        </p:nvCxnSpPr>
        <p:spPr>
          <a:xfrm>
            <a:off x="1447800" y="1325880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B2C188-530F-AD4B-96AF-3D953036E934}"/>
              </a:ext>
            </a:extLst>
          </p:cNvPr>
          <p:cNvCxnSpPr/>
          <p:nvPr userDrawn="1"/>
        </p:nvCxnSpPr>
        <p:spPr>
          <a:xfrm>
            <a:off x="1447800" y="5022345"/>
            <a:ext cx="9296399" cy="0"/>
          </a:xfrm>
          <a:prstGeom prst="line">
            <a:avLst/>
          </a:prstGeom>
          <a:ln w="22225" cap="rnd">
            <a:solidFill>
              <a:srgbClr val="6E6E6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A32323CF-97C2-5C48-8214-010B9B4099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7800" y="292870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rgbClr val="92AF2B"/>
                </a:solidFill>
              </a:defRPr>
            </a:lvl1pPr>
          </a:lstStyle>
          <a:p>
            <a:r>
              <a:rPr lang="en-US"/>
              <a:t>Edit Divider Content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2F6E11B-9A5D-1E4D-905F-848B37D251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7800" y="1959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rgbClr val="92AF2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</p:spTree>
    <p:extLst>
      <p:ext uri="{BB962C8B-B14F-4D97-AF65-F5344CB8AC3E}">
        <p14:creationId xmlns:p14="http://schemas.microsoft.com/office/powerpoint/2010/main" val="148653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E72404-F11D-7048-9D2A-1D5758B4270D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80B039"/>
              </a:gs>
              <a:gs pos="100000">
                <a:srgbClr val="AAC832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702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vider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E72404-F11D-7048-9D2A-1D5758B4270D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">
                <a:schemeClr val="accent4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622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E72404-F11D-7048-9D2A-1D5758B4270D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172548"/>
            <a:ext cx="9296399" cy="1379132"/>
          </a:xfrm>
        </p:spPr>
        <p:txBody>
          <a:bodyPr anchor="t" anchorCtr="0"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Edit Divider Content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2213415"/>
            <a:ext cx="9296399" cy="782799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SLIDE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50655F-5E6C-DD46-8A8B-69283BF5B8CA}"/>
              </a:ext>
            </a:extLst>
          </p:cNvPr>
          <p:cNvGrpSpPr/>
          <p:nvPr userDrawn="1"/>
        </p:nvGrpSpPr>
        <p:grpSpPr>
          <a:xfrm>
            <a:off x="1447800" y="1569720"/>
            <a:ext cx="9296399" cy="3696465"/>
            <a:chOff x="1447800" y="1620520"/>
            <a:chExt cx="9296399" cy="3696465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447800" y="1620520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1447800" y="5316985"/>
              <a:ext cx="9296399" cy="0"/>
            </a:xfrm>
            <a:prstGeom prst="line">
              <a:avLst/>
            </a:prstGeom>
            <a:ln w="22225" cap="rnd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22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978219" cy="10073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579" y="1702381"/>
            <a:ext cx="1097821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89547" y="6376406"/>
            <a:ext cx="10990251" cy="0"/>
          </a:xfrm>
          <a:prstGeom prst="line">
            <a:avLst/>
          </a:prstGeom>
          <a:ln w="6350" cmpd="sng">
            <a:solidFill>
              <a:srgbClr val="8C898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0" y="-1078327"/>
            <a:ext cx="2540000" cy="686359"/>
            <a:chOff x="0" y="-1087431"/>
            <a:chExt cx="2029374" cy="686359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740256"/>
              <a:ext cx="2029371" cy="339184"/>
            </a:xfrm>
            <a:prstGeom prst="rect">
              <a:avLst/>
            </a:prstGeom>
            <a:solidFill>
              <a:srgbClr val="92AF2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146-175-43</a:t>
              </a: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12032" y="-1087431"/>
              <a:ext cx="201734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>
                  <a:solidFill>
                    <a:srgbClr val="333333"/>
                  </a:solidFill>
                </a:rPr>
                <a:t>Titles, Subheads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0" y="-848916"/>
              <a:ext cx="2029374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 userDrawn="1"/>
        </p:nvGrpSpPr>
        <p:grpSpPr>
          <a:xfrm>
            <a:off x="2681483" y="-1052783"/>
            <a:ext cx="872503" cy="688447"/>
            <a:chOff x="2249302" y="-1062943"/>
            <a:chExt cx="872503" cy="688447"/>
          </a:xfrm>
        </p:grpSpPr>
        <p:sp>
          <p:nvSpPr>
            <p:cNvPr id="21" name="Rectangle 20"/>
            <p:cNvSpPr/>
            <p:nvPr userDrawn="1"/>
          </p:nvSpPr>
          <p:spPr>
            <a:xfrm>
              <a:off x="2249302" y="-740256"/>
              <a:ext cx="872503" cy="36576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US" sz="1400" b="1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51-51-51</a:t>
              </a:r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2314291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Text</a:t>
              </a:r>
            </a:p>
          </p:txBody>
        </p:sp>
        <p:cxnSp>
          <p:nvCxnSpPr>
            <p:cNvPr id="40" name="Straight Connector 39"/>
            <p:cNvCxnSpPr/>
            <p:nvPr userDrawn="1"/>
          </p:nvCxnSpPr>
          <p:spPr>
            <a:xfrm>
              <a:off x="2249302" y="-848916"/>
              <a:ext cx="872503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 userDrawn="1"/>
        </p:nvGrpSpPr>
        <p:grpSpPr>
          <a:xfrm>
            <a:off x="5115946" y="-1058007"/>
            <a:ext cx="5755769" cy="703782"/>
            <a:chOff x="3084244" y="-1078327"/>
            <a:chExt cx="5755769" cy="703782"/>
          </a:xfrm>
        </p:grpSpPr>
        <p:sp>
          <p:nvSpPr>
            <p:cNvPr id="26" name="TextBox 25"/>
            <p:cNvSpPr txBox="1"/>
            <p:nvPr userDrawn="1"/>
          </p:nvSpPr>
          <p:spPr>
            <a:xfrm>
              <a:off x="3084244" y="-1078327"/>
              <a:ext cx="57557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Accent</a:t>
              </a:r>
            </a:p>
          </p:txBody>
        </p:sp>
        <p:grpSp>
          <p:nvGrpSpPr>
            <p:cNvPr id="42" name="Group 41"/>
            <p:cNvGrpSpPr/>
            <p:nvPr userDrawn="1"/>
          </p:nvGrpSpPr>
          <p:grpSpPr>
            <a:xfrm>
              <a:off x="3084245" y="-740256"/>
              <a:ext cx="5755768" cy="365711"/>
              <a:chOff x="3084245" y="-740256"/>
              <a:chExt cx="5755768" cy="365711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3084245" y="-740256"/>
                <a:ext cx="1354251" cy="365711"/>
              </a:xfrm>
              <a:prstGeom prst="rect">
                <a:avLst/>
              </a:prstGeom>
              <a:solidFill>
                <a:srgbClr val="CB17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203-23-125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58C0778-B76B-7B4B-B2B0-DBEBFD8E9465}"/>
                  </a:ext>
                </a:extLst>
              </p:cNvPr>
              <p:cNvSpPr/>
              <p:nvPr userDrawn="1"/>
            </p:nvSpPr>
            <p:spPr>
              <a:xfrm>
                <a:off x="4541085" y="-740256"/>
                <a:ext cx="1354251" cy="365711"/>
              </a:xfrm>
              <a:prstGeom prst="rect">
                <a:avLst/>
              </a:prstGeom>
              <a:solidFill>
                <a:srgbClr val="F5822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245-130-32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2242918-3F5D-9D4E-B0A7-9B602D2F33F5}"/>
                  </a:ext>
                </a:extLst>
              </p:cNvPr>
              <p:cNvSpPr/>
              <p:nvPr userDrawn="1"/>
            </p:nvSpPr>
            <p:spPr>
              <a:xfrm>
                <a:off x="5997925" y="-740256"/>
                <a:ext cx="1354251" cy="365711"/>
              </a:xfrm>
              <a:prstGeom prst="rect">
                <a:avLst/>
              </a:prstGeom>
              <a:solidFill>
                <a:srgbClr val="5C068C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92-6-140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D96404D-FD11-F942-A865-A515E2C9C22E}"/>
                  </a:ext>
                </a:extLst>
              </p:cNvPr>
              <p:cNvSpPr/>
              <p:nvPr userDrawn="1"/>
            </p:nvSpPr>
            <p:spPr>
              <a:xfrm>
                <a:off x="7485762" y="-740256"/>
                <a:ext cx="1354251" cy="36571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110-110-110</a:t>
                </a:r>
              </a:p>
            </p:txBody>
          </p:sp>
        </p:grpSp>
        <p:cxnSp>
          <p:nvCxnSpPr>
            <p:cNvPr id="41" name="Straight Connector 40"/>
            <p:cNvCxnSpPr>
              <a:cxnSpLocks/>
            </p:cNvCxnSpPr>
            <p:nvPr userDrawn="1"/>
          </p:nvCxnSpPr>
          <p:spPr>
            <a:xfrm>
              <a:off x="3084245" y="-848916"/>
              <a:ext cx="5755768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 userDrawn="1"/>
        </p:nvGrpSpPr>
        <p:grpSpPr>
          <a:xfrm>
            <a:off x="11033342" y="-1047445"/>
            <a:ext cx="1134079" cy="688447"/>
            <a:chOff x="10301822" y="-1062943"/>
            <a:chExt cx="1134079" cy="688447"/>
          </a:xfrm>
        </p:grpSpPr>
        <p:sp>
          <p:nvSpPr>
            <p:cNvPr id="30" name="Rectangle 29"/>
            <p:cNvSpPr/>
            <p:nvPr userDrawn="1"/>
          </p:nvSpPr>
          <p:spPr>
            <a:xfrm>
              <a:off x="10301822" y="-740256"/>
              <a:ext cx="1134079" cy="36576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US" sz="1400" b="1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221-221-221</a:t>
              </a: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10497599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Background</a:t>
              </a:r>
            </a:p>
          </p:txBody>
        </p:sp>
        <p:cxnSp>
          <p:nvCxnSpPr>
            <p:cNvPr id="45" name="Straight Connector 44"/>
            <p:cNvCxnSpPr/>
            <p:nvPr userDrawn="1"/>
          </p:nvCxnSpPr>
          <p:spPr>
            <a:xfrm>
              <a:off x="10301822" y="-848916"/>
              <a:ext cx="1134079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B1457AC-7BC4-DF4D-AF9D-8404423277E3}"/>
              </a:ext>
            </a:extLst>
          </p:cNvPr>
          <p:cNvSpPr/>
          <p:nvPr userDrawn="1"/>
        </p:nvSpPr>
        <p:spPr>
          <a:xfrm>
            <a:off x="0" y="-1609426"/>
            <a:ext cx="4064780" cy="476769"/>
          </a:xfrm>
          <a:prstGeom prst="rect">
            <a:avLst/>
          </a:prstGeom>
          <a:gradFill flip="none" rotWithShape="1">
            <a:gsLst>
              <a:gs pos="10000">
                <a:srgbClr val="80B039"/>
              </a:gs>
              <a:gs pos="100000">
                <a:srgbClr val="AAC832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>
                <a:solidFill>
                  <a:schemeClr val="bg1"/>
                </a:solidFill>
              </a:rPr>
              <a:t>Gradient</a:t>
            </a:r>
            <a:endParaRPr lang="en-US" sz="14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9F44A5D-D59B-3549-80D2-3CDFF2D9B9C2}"/>
              </a:ext>
            </a:extLst>
          </p:cNvPr>
          <p:cNvGrpSpPr/>
          <p:nvPr userDrawn="1"/>
        </p:nvGrpSpPr>
        <p:grpSpPr>
          <a:xfrm>
            <a:off x="3710881" y="-1052783"/>
            <a:ext cx="1243438" cy="688447"/>
            <a:chOff x="2249302" y="-1062943"/>
            <a:chExt cx="872503" cy="68844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39066C4-8160-924F-9F0B-6947F744E307}"/>
                </a:ext>
              </a:extLst>
            </p:cNvPr>
            <p:cNvSpPr/>
            <p:nvPr userDrawn="1"/>
          </p:nvSpPr>
          <p:spPr>
            <a:xfrm>
              <a:off x="2249302" y="-740256"/>
              <a:ext cx="872503" cy="365760"/>
            </a:xfrm>
            <a:prstGeom prst="rect">
              <a:avLst/>
            </a:prstGeom>
            <a:solidFill>
              <a:srgbClr val="AAC83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US" sz="1400" b="1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170-200-50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797A008-8E4A-464C-B088-5232E322C5DF}"/>
                </a:ext>
              </a:extLst>
            </p:cNvPr>
            <p:cNvSpPr txBox="1"/>
            <p:nvPr userDrawn="1"/>
          </p:nvSpPr>
          <p:spPr>
            <a:xfrm>
              <a:off x="2314291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Primary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F1381F0-FE9B-4B46-BC6A-85E76FA9685C}"/>
                </a:ext>
              </a:extLst>
            </p:cNvPr>
            <p:cNvCxnSpPr/>
            <p:nvPr userDrawn="1"/>
          </p:nvCxnSpPr>
          <p:spPr>
            <a:xfrm>
              <a:off x="2249302" y="-848916"/>
              <a:ext cx="872503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B10F5-9801-A0BC-681A-7AE994D22E23}"/>
              </a:ext>
            </a:extLst>
          </p:cNvPr>
          <p:cNvGrpSpPr/>
          <p:nvPr userDrawn="1"/>
        </p:nvGrpSpPr>
        <p:grpSpPr>
          <a:xfrm>
            <a:off x="589547" y="6463027"/>
            <a:ext cx="3353088" cy="348011"/>
            <a:chOff x="305742" y="6400800"/>
            <a:chExt cx="3353088" cy="348011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E5E34F3-3274-67BE-1394-C0151663D2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92017" y="6412210"/>
              <a:ext cx="1048191" cy="30175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5210400-E81A-CFFF-5CFF-17567A9FD9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5742" y="6400800"/>
              <a:ext cx="965609" cy="30175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04EF270-B989-07A6-1A46-D57EAE41B5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93221" y="6401683"/>
              <a:ext cx="965609" cy="347128"/>
            </a:xfrm>
            <a:prstGeom prst="rect">
              <a:avLst/>
            </a:prstGeom>
          </p:spPr>
        </p:pic>
      </p:grp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2B708DE8-AE8B-F5C0-1168-4023B36A57A6}"/>
              </a:ext>
            </a:extLst>
          </p:cNvPr>
          <p:cNvSpPr txBox="1">
            <a:spLocks/>
          </p:cNvSpPr>
          <p:nvPr userDrawn="1"/>
        </p:nvSpPr>
        <p:spPr>
          <a:xfrm>
            <a:off x="4650376" y="6548846"/>
            <a:ext cx="3503023" cy="17262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18" name="Slide Number Placeholder 8">
            <a:extLst>
              <a:ext uri="{FF2B5EF4-FFF2-40B4-BE49-F238E27FC236}">
                <a16:creationId xmlns:a16="http://schemas.microsoft.com/office/drawing/2014/main" id="{C2A3D753-8604-1ACB-6DCE-A163A9ECA3C9}"/>
              </a:ext>
            </a:extLst>
          </p:cNvPr>
          <p:cNvSpPr txBox="1">
            <a:spLocks/>
          </p:cNvSpPr>
          <p:nvPr userDrawn="1"/>
        </p:nvSpPr>
        <p:spPr>
          <a:xfrm>
            <a:off x="8610600" y="6548846"/>
            <a:ext cx="2743200" cy="17262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78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64" r:id="rId2"/>
    <p:sldLayoutId id="2147483753" r:id="rId3"/>
    <p:sldLayoutId id="2147483762" r:id="rId4"/>
    <p:sldLayoutId id="2147483763" r:id="rId5"/>
    <p:sldLayoutId id="2147483684" r:id="rId6"/>
    <p:sldLayoutId id="2147483754" r:id="rId7"/>
    <p:sldLayoutId id="2147483760" r:id="rId8"/>
    <p:sldLayoutId id="2147483761" r:id="rId9"/>
    <p:sldLayoutId id="2147483791" r:id="rId10"/>
    <p:sldLayoutId id="2147483796" r:id="rId11"/>
    <p:sldLayoutId id="2147483747" r:id="rId12"/>
    <p:sldLayoutId id="2147483685" r:id="rId13"/>
    <p:sldLayoutId id="2147483795" r:id="rId14"/>
    <p:sldLayoutId id="2147483686" r:id="rId15"/>
    <p:sldLayoutId id="2147483793" r:id="rId16"/>
    <p:sldLayoutId id="2147483688" r:id="rId17"/>
    <p:sldLayoutId id="2147483743" r:id="rId18"/>
    <p:sldLayoutId id="2147483689" r:id="rId19"/>
    <p:sldLayoutId id="2147483691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92AF2B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 baseline="0">
          <a:solidFill>
            <a:srgbClr val="333333"/>
          </a:solidFill>
          <a:latin typeface="+mn-lt"/>
          <a:ea typeface="+mn-ea"/>
          <a:cs typeface="+mn-cs"/>
        </a:defRPr>
      </a:lvl1pPr>
      <a:lvl2pPr marL="292100" indent="-2921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333333"/>
          </a:solidFill>
          <a:latin typeface="+mn-lt"/>
          <a:ea typeface="+mn-ea"/>
          <a:cs typeface="+mn-cs"/>
        </a:defRPr>
      </a:lvl2pPr>
      <a:lvl3pPr marL="6350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−"/>
        <a:defRPr sz="2800" kern="1200">
          <a:solidFill>
            <a:srgbClr val="333333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›"/>
        <a:defRPr sz="2400" kern="1200">
          <a:solidFill>
            <a:srgbClr val="333333"/>
          </a:solidFill>
          <a:latin typeface="+mn-lt"/>
          <a:ea typeface="+mn-ea"/>
          <a:cs typeface="+mn-cs"/>
        </a:defRPr>
      </a:lvl4pPr>
      <a:lvl5pPr marL="12065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»"/>
        <a:defRPr sz="2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3360">
          <p15:clr>
            <a:srgbClr val="F26B43"/>
          </p15:clr>
        </p15:guide>
        <p15:guide id="3" pos="3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978219" cy="10073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579" y="1702381"/>
            <a:ext cx="1097821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2912" y="6521811"/>
            <a:ext cx="4114800" cy="22671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333333"/>
                </a:solidFill>
              </a:defRPr>
            </a:lvl1pPr>
          </a:lstStyle>
          <a:p>
            <a:r>
              <a:rPr lang="en-US"/>
              <a:t>Confidential and Proprietary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6598" y="6521811"/>
            <a:ext cx="2743200" cy="22671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333333"/>
                </a:solidFill>
              </a:defRPr>
            </a:lvl1pPr>
          </a:lstStyle>
          <a:p>
            <a:fld id="{07DC6EF8-7239-44B8-A009-F3DF16CC696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89547" y="6376406"/>
            <a:ext cx="10990251" cy="0"/>
          </a:xfrm>
          <a:prstGeom prst="line">
            <a:avLst/>
          </a:prstGeom>
          <a:ln w="6350" cmpd="sng">
            <a:solidFill>
              <a:srgbClr val="8C898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0" y="-1078327"/>
            <a:ext cx="2979850" cy="686359"/>
            <a:chOff x="0" y="-1087431"/>
            <a:chExt cx="2029374" cy="686359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740256"/>
              <a:ext cx="2029371" cy="339184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245-130-32</a:t>
              </a: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12032" y="-1087431"/>
              <a:ext cx="201734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>
                  <a:solidFill>
                    <a:srgbClr val="333333"/>
                  </a:solidFill>
                </a:rPr>
                <a:t>Titles, Subheads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0" y="-848916"/>
              <a:ext cx="2029374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 userDrawn="1"/>
        </p:nvGrpSpPr>
        <p:grpSpPr>
          <a:xfrm>
            <a:off x="3192277" y="-1062943"/>
            <a:ext cx="872503" cy="688447"/>
            <a:chOff x="2249302" y="-1062943"/>
            <a:chExt cx="872503" cy="688447"/>
          </a:xfrm>
        </p:grpSpPr>
        <p:sp>
          <p:nvSpPr>
            <p:cNvPr id="21" name="Rectangle 20"/>
            <p:cNvSpPr/>
            <p:nvPr userDrawn="1"/>
          </p:nvSpPr>
          <p:spPr>
            <a:xfrm>
              <a:off x="2249302" y="-740256"/>
              <a:ext cx="872503" cy="36576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US" sz="1400" b="1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51-51-51</a:t>
              </a:r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2314291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Text</a:t>
              </a:r>
            </a:p>
          </p:txBody>
        </p:sp>
        <p:cxnSp>
          <p:nvCxnSpPr>
            <p:cNvPr id="40" name="Straight Connector 39"/>
            <p:cNvCxnSpPr/>
            <p:nvPr userDrawn="1"/>
          </p:nvCxnSpPr>
          <p:spPr>
            <a:xfrm>
              <a:off x="2249302" y="-848916"/>
              <a:ext cx="872503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 userDrawn="1"/>
        </p:nvGrpSpPr>
        <p:grpSpPr>
          <a:xfrm>
            <a:off x="4333626" y="-1078327"/>
            <a:ext cx="5755769" cy="703782"/>
            <a:chOff x="3084244" y="-1078327"/>
            <a:chExt cx="5755769" cy="703782"/>
          </a:xfrm>
        </p:grpSpPr>
        <p:sp>
          <p:nvSpPr>
            <p:cNvPr id="26" name="TextBox 25"/>
            <p:cNvSpPr txBox="1"/>
            <p:nvPr userDrawn="1"/>
          </p:nvSpPr>
          <p:spPr>
            <a:xfrm>
              <a:off x="3084244" y="-1078327"/>
              <a:ext cx="57557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Accent</a:t>
              </a:r>
            </a:p>
          </p:txBody>
        </p:sp>
        <p:grpSp>
          <p:nvGrpSpPr>
            <p:cNvPr id="42" name="Group 41"/>
            <p:cNvGrpSpPr/>
            <p:nvPr userDrawn="1"/>
          </p:nvGrpSpPr>
          <p:grpSpPr>
            <a:xfrm>
              <a:off x="3084245" y="-740256"/>
              <a:ext cx="5755768" cy="365711"/>
              <a:chOff x="3084245" y="-740256"/>
              <a:chExt cx="5755768" cy="365711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3084245" y="-740256"/>
                <a:ext cx="1354251" cy="365711"/>
              </a:xfrm>
              <a:prstGeom prst="rect">
                <a:avLst/>
              </a:prstGeom>
              <a:solidFill>
                <a:srgbClr val="CB17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203-23-125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58C0778-B76B-7B4B-B2B0-DBEBFD8E9465}"/>
                  </a:ext>
                </a:extLst>
              </p:cNvPr>
              <p:cNvSpPr/>
              <p:nvPr userDrawn="1"/>
            </p:nvSpPr>
            <p:spPr>
              <a:xfrm>
                <a:off x="4541085" y="-740256"/>
                <a:ext cx="1354251" cy="365711"/>
              </a:xfrm>
              <a:prstGeom prst="rect">
                <a:avLst/>
              </a:prstGeom>
              <a:solidFill>
                <a:srgbClr val="AAC8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170-200-50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2242918-3F5D-9D4E-B0A7-9B602D2F33F5}"/>
                  </a:ext>
                </a:extLst>
              </p:cNvPr>
              <p:cNvSpPr/>
              <p:nvPr userDrawn="1"/>
            </p:nvSpPr>
            <p:spPr>
              <a:xfrm>
                <a:off x="5997925" y="-740256"/>
                <a:ext cx="1354251" cy="365711"/>
              </a:xfrm>
              <a:prstGeom prst="rect">
                <a:avLst/>
              </a:prstGeom>
              <a:solidFill>
                <a:srgbClr val="5C068C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92-6-140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D96404D-FD11-F942-A865-A515E2C9C22E}"/>
                  </a:ext>
                </a:extLst>
              </p:cNvPr>
              <p:cNvSpPr/>
              <p:nvPr userDrawn="1"/>
            </p:nvSpPr>
            <p:spPr>
              <a:xfrm>
                <a:off x="7485762" y="-740256"/>
                <a:ext cx="1354251" cy="36571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r>
                  <a:rPr lang="en-US" sz="14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110-110-110</a:t>
                </a:r>
              </a:p>
            </p:txBody>
          </p:sp>
        </p:grpSp>
        <p:cxnSp>
          <p:nvCxnSpPr>
            <p:cNvPr id="41" name="Straight Connector 40"/>
            <p:cNvCxnSpPr>
              <a:cxnSpLocks/>
            </p:cNvCxnSpPr>
            <p:nvPr userDrawn="1"/>
          </p:nvCxnSpPr>
          <p:spPr>
            <a:xfrm>
              <a:off x="3084245" y="-848916"/>
              <a:ext cx="5755768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 userDrawn="1"/>
        </p:nvGrpSpPr>
        <p:grpSpPr>
          <a:xfrm>
            <a:off x="10301822" y="-1047445"/>
            <a:ext cx="1134079" cy="688447"/>
            <a:chOff x="10301822" y="-1062943"/>
            <a:chExt cx="1134079" cy="688447"/>
          </a:xfrm>
        </p:grpSpPr>
        <p:sp>
          <p:nvSpPr>
            <p:cNvPr id="30" name="Rectangle 29"/>
            <p:cNvSpPr/>
            <p:nvPr userDrawn="1"/>
          </p:nvSpPr>
          <p:spPr>
            <a:xfrm>
              <a:off x="10301822" y="-740256"/>
              <a:ext cx="1134079" cy="36576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US" sz="1400" b="1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221-221-221</a:t>
              </a: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10497599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algn="ctr" defTabSz="914400" rtl="0" eaLnBrk="1" latinLnBrk="0" hangingPunct="1"/>
              <a:r>
                <a:rPr lang="en-US" sz="1200" kern="1200">
                  <a:solidFill>
                    <a:srgbClr val="333333"/>
                  </a:solidFill>
                  <a:latin typeface="+mn-lt"/>
                  <a:ea typeface="+mn-ea"/>
                  <a:cs typeface="+mn-cs"/>
                </a:rPr>
                <a:t>Background</a:t>
              </a:r>
            </a:p>
          </p:txBody>
        </p:sp>
        <p:cxnSp>
          <p:nvCxnSpPr>
            <p:cNvPr id="45" name="Straight Connector 44"/>
            <p:cNvCxnSpPr/>
            <p:nvPr userDrawn="1"/>
          </p:nvCxnSpPr>
          <p:spPr>
            <a:xfrm>
              <a:off x="10301822" y="-848916"/>
              <a:ext cx="1134079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B1457AC-7BC4-DF4D-AF9D-8404423277E3}"/>
              </a:ext>
            </a:extLst>
          </p:cNvPr>
          <p:cNvSpPr/>
          <p:nvPr userDrawn="1"/>
        </p:nvSpPr>
        <p:spPr>
          <a:xfrm>
            <a:off x="0" y="-1609426"/>
            <a:ext cx="4064780" cy="47676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>
                <a:solidFill>
                  <a:schemeClr val="bg1"/>
                </a:solidFill>
              </a:rPr>
              <a:t>Gradient</a:t>
            </a:r>
            <a:endParaRPr lang="en-US" sz="1400"/>
          </a:p>
        </p:txBody>
      </p:sp>
      <p:pic>
        <p:nvPicPr>
          <p:cNvPr id="29" name="Picture 28" descr="A picture containing text, tableware, dishware, plate&#10;&#10;Description automatically generated">
            <a:extLst>
              <a:ext uri="{FF2B5EF4-FFF2-40B4-BE49-F238E27FC236}">
                <a16:creationId xmlns:a16="http://schemas.microsoft.com/office/drawing/2014/main" id="{3A96B226-4469-9248-9911-65D0EEAE294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68" y="6446902"/>
            <a:ext cx="1128222" cy="33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F58220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 baseline="0">
          <a:solidFill>
            <a:srgbClr val="333333"/>
          </a:solidFill>
          <a:latin typeface="+mn-lt"/>
          <a:ea typeface="+mn-ea"/>
          <a:cs typeface="+mn-cs"/>
        </a:defRPr>
      </a:lvl1pPr>
      <a:lvl2pPr marL="292100" indent="-2921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333333"/>
          </a:solidFill>
          <a:latin typeface="+mn-lt"/>
          <a:ea typeface="+mn-ea"/>
          <a:cs typeface="+mn-cs"/>
        </a:defRPr>
      </a:lvl2pPr>
      <a:lvl3pPr marL="6350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−"/>
        <a:defRPr sz="2800" kern="1200">
          <a:solidFill>
            <a:srgbClr val="333333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›"/>
        <a:defRPr sz="2400" kern="1200">
          <a:solidFill>
            <a:srgbClr val="333333"/>
          </a:solidFill>
          <a:latin typeface="+mn-lt"/>
          <a:ea typeface="+mn-ea"/>
          <a:cs typeface="+mn-cs"/>
        </a:defRPr>
      </a:lvl4pPr>
      <a:lvl5pPr marL="12065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»"/>
        <a:defRPr sz="2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3360">
          <p15:clr>
            <a:srgbClr val="F26B43"/>
          </p15:clr>
        </p15:guide>
        <p15:guide id="3" pos="3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578" y="529389"/>
            <a:ext cx="10978219" cy="10073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579" y="1702381"/>
            <a:ext cx="1097821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2883" y="6589335"/>
            <a:ext cx="4114800" cy="1202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333333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6598" y="6605891"/>
            <a:ext cx="2743200" cy="1202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rgbClr val="333333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DC6EF8-7239-44B8-A009-F3DF16CC696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89547" y="6376406"/>
            <a:ext cx="10990251" cy="0"/>
          </a:xfrm>
          <a:prstGeom prst="line">
            <a:avLst/>
          </a:prstGeom>
          <a:ln w="6350" cmpd="sng">
            <a:solidFill>
              <a:srgbClr val="8C898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0" y="-1078327"/>
            <a:ext cx="2979850" cy="686359"/>
            <a:chOff x="0" y="-1087431"/>
            <a:chExt cx="2029374" cy="686359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740256"/>
              <a:ext cx="2029371" cy="339184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245-130-32</a:t>
              </a: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12032" y="-1087431"/>
              <a:ext cx="201734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Titles, Subheads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0" y="-848916"/>
              <a:ext cx="2029374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 userDrawn="1"/>
        </p:nvGrpSpPr>
        <p:grpSpPr>
          <a:xfrm>
            <a:off x="3192277" y="-1062943"/>
            <a:ext cx="872503" cy="688447"/>
            <a:chOff x="2249302" y="-1062943"/>
            <a:chExt cx="872503" cy="688447"/>
          </a:xfrm>
        </p:grpSpPr>
        <p:sp>
          <p:nvSpPr>
            <p:cNvPr id="21" name="Rectangle 20"/>
            <p:cNvSpPr/>
            <p:nvPr userDrawn="1"/>
          </p:nvSpPr>
          <p:spPr>
            <a:xfrm>
              <a:off x="2249302" y="-740256"/>
              <a:ext cx="872503" cy="36576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51-51-51</a:t>
              </a:r>
            </a:p>
          </p:txBody>
        </p:sp>
        <p:sp>
          <p:nvSpPr>
            <p:cNvPr id="25" name="TextBox 24"/>
            <p:cNvSpPr txBox="1"/>
            <p:nvPr userDrawn="1"/>
          </p:nvSpPr>
          <p:spPr>
            <a:xfrm>
              <a:off x="2314291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Text</a:t>
              </a:r>
            </a:p>
          </p:txBody>
        </p:sp>
        <p:cxnSp>
          <p:nvCxnSpPr>
            <p:cNvPr id="40" name="Straight Connector 39"/>
            <p:cNvCxnSpPr/>
            <p:nvPr userDrawn="1"/>
          </p:nvCxnSpPr>
          <p:spPr>
            <a:xfrm>
              <a:off x="2249302" y="-848916"/>
              <a:ext cx="872503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 userDrawn="1"/>
        </p:nvGrpSpPr>
        <p:grpSpPr>
          <a:xfrm>
            <a:off x="4333626" y="-1078327"/>
            <a:ext cx="5755769" cy="703782"/>
            <a:chOff x="3084244" y="-1078327"/>
            <a:chExt cx="5755769" cy="703782"/>
          </a:xfrm>
        </p:grpSpPr>
        <p:sp>
          <p:nvSpPr>
            <p:cNvPr id="26" name="TextBox 25"/>
            <p:cNvSpPr txBox="1"/>
            <p:nvPr userDrawn="1"/>
          </p:nvSpPr>
          <p:spPr>
            <a:xfrm>
              <a:off x="3084244" y="-1078327"/>
              <a:ext cx="57557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Accent</a:t>
              </a:r>
            </a:p>
          </p:txBody>
        </p:sp>
        <p:grpSp>
          <p:nvGrpSpPr>
            <p:cNvPr id="42" name="Group 41"/>
            <p:cNvGrpSpPr/>
            <p:nvPr userDrawn="1"/>
          </p:nvGrpSpPr>
          <p:grpSpPr>
            <a:xfrm>
              <a:off x="3084245" y="-740256"/>
              <a:ext cx="5755768" cy="365711"/>
              <a:chOff x="3084245" y="-740256"/>
              <a:chExt cx="5755768" cy="365711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3084245" y="-740256"/>
                <a:ext cx="1354251" cy="365711"/>
              </a:xfrm>
              <a:prstGeom prst="rect">
                <a:avLst/>
              </a:prstGeom>
              <a:solidFill>
                <a:srgbClr val="CB17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203-23-125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58C0778-B76B-7B4B-B2B0-DBEBFD8E9465}"/>
                  </a:ext>
                </a:extLst>
              </p:cNvPr>
              <p:cNvSpPr/>
              <p:nvPr userDrawn="1"/>
            </p:nvSpPr>
            <p:spPr>
              <a:xfrm>
                <a:off x="4541085" y="-740256"/>
                <a:ext cx="1354251" cy="365711"/>
              </a:xfrm>
              <a:prstGeom prst="rect">
                <a:avLst/>
              </a:prstGeom>
              <a:solidFill>
                <a:srgbClr val="AAC8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170-200-50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2242918-3F5D-9D4E-B0A7-9B602D2F33F5}"/>
                  </a:ext>
                </a:extLst>
              </p:cNvPr>
              <p:cNvSpPr/>
              <p:nvPr userDrawn="1"/>
            </p:nvSpPr>
            <p:spPr>
              <a:xfrm>
                <a:off x="5997925" y="-740256"/>
                <a:ext cx="1354251" cy="365711"/>
              </a:xfrm>
              <a:prstGeom prst="rect">
                <a:avLst/>
              </a:prstGeom>
              <a:solidFill>
                <a:srgbClr val="5C068C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92-6-140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D96404D-FD11-F942-A865-A515E2C9C22E}"/>
                  </a:ext>
                </a:extLst>
              </p:cNvPr>
              <p:cNvSpPr/>
              <p:nvPr userDrawn="1"/>
            </p:nvSpPr>
            <p:spPr>
              <a:xfrm>
                <a:off x="7485762" y="-740256"/>
                <a:ext cx="1354251" cy="36571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110-110-110</a:t>
                </a:r>
              </a:p>
            </p:txBody>
          </p:sp>
        </p:grpSp>
        <p:cxnSp>
          <p:nvCxnSpPr>
            <p:cNvPr id="41" name="Straight Connector 40"/>
            <p:cNvCxnSpPr>
              <a:cxnSpLocks/>
            </p:cNvCxnSpPr>
            <p:nvPr userDrawn="1"/>
          </p:nvCxnSpPr>
          <p:spPr>
            <a:xfrm>
              <a:off x="3084245" y="-848916"/>
              <a:ext cx="5755768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 userDrawn="1"/>
        </p:nvGrpSpPr>
        <p:grpSpPr>
          <a:xfrm>
            <a:off x="10301822" y="-1047445"/>
            <a:ext cx="1134079" cy="688447"/>
            <a:chOff x="10301822" y="-1062943"/>
            <a:chExt cx="1134079" cy="688447"/>
          </a:xfrm>
        </p:grpSpPr>
        <p:sp>
          <p:nvSpPr>
            <p:cNvPr id="30" name="Rectangle 29"/>
            <p:cNvSpPr/>
            <p:nvPr userDrawn="1"/>
          </p:nvSpPr>
          <p:spPr>
            <a:xfrm>
              <a:off x="10301822" y="-740256"/>
              <a:ext cx="1134079" cy="36576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221-221-221</a:t>
              </a: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10497599" y="-1062943"/>
              <a:ext cx="7425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Background</a:t>
              </a:r>
            </a:p>
          </p:txBody>
        </p:sp>
        <p:cxnSp>
          <p:nvCxnSpPr>
            <p:cNvPr id="45" name="Straight Connector 44"/>
            <p:cNvCxnSpPr/>
            <p:nvPr userDrawn="1"/>
          </p:nvCxnSpPr>
          <p:spPr>
            <a:xfrm>
              <a:off x="10301822" y="-848916"/>
              <a:ext cx="1134079" cy="0"/>
            </a:xfrm>
            <a:prstGeom prst="line">
              <a:avLst/>
            </a:prstGeom>
            <a:ln>
              <a:solidFill>
                <a:srgbClr val="3333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9B1457AC-7BC4-DF4D-AF9D-8404423277E3}"/>
              </a:ext>
            </a:extLst>
          </p:cNvPr>
          <p:cNvSpPr/>
          <p:nvPr userDrawn="1"/>
        </p:nvSpPr>
        <p:spPr>
          <a:xfrm>
            <a:off x="0" y="-1609426"/>
            <a:ext cx="4064780" cy="476769"/>
          </a:xfrm>
          <a:prstGeom prst="rect">
            <a:avLst/>
          </a:prstGeom>
          <a:gradFill flip="none" rotWithShape="1">
            <a:gsLst>
              <a:gs pos="10000">
                <a:srgbClr val="F58220"/>
              </a:gs>
              <a:gs pos="100000">
                <a:srgbClr val="EBB913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Gradient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62B4038-E0AC-664D-8448-3C655B12C96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883" y="6427151"/>
            <a:ext cx="919108" cy="27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8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92" r:id="rId9"/>
    <p:sldLayoutId id="2147483794" r:id="rId10"/>
    <p:sldLayoutId id="2147483787" r:id="rId11"/>
    <p:sldLayoutId id="2147483788" r:id="rId12"/>
    <p:sldLayoutId id="2147483789" r:id="rId13"/>
    <p:sldLayoutId id="2147483790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F58220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 baseline="0">
          <a:solidFill>
            <a:srgbClr val="333333"/>
          </a:solidFill>
          <a:latin typeface="+mn-lt"/>
          <a:ea typeface="+mn-ea"/>
          <a:cs typeface="+mn-cs"/>
        </a:defRPr>
      </a:lvl1pPr>
      <a:lvl2pPr marL="292100" indent="-2921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333333"/>
          </a:solidFill>
          <a:latin typeface="+mn-lt"/>
          <a:ea typeface="+mn-ea"/>
          <a:cs typeface="+mn-cs"/>
        </a:defRPr>
      </a:lvl2pPr>
      <a:lvl3pPr marL="6350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−"/>
        <a:defRPr sz="2800" kern="1200">
          <a:solidFill>
            <a:srgbClr val="333333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›"/>
        <a:defRPr sz="2400" kern="1200">
          <a:solidFill>
            <a:srgbClr val="333333"/>
          </a:solidFill>
          <a:latin typeface="+mn-lt"/>
          <a:ea typeface="+mn-ea"/>
          <a:cs typeface="+mn-cs"/>
        </a:defRPr>
      </a:lvl4pPr>
      <a:lvl5pPr marL="1206500" indent="-2921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»"/>
        <a:defRPr sz="2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>
          <p15:clr>
            <a:srgbClr val="F26B43"/>
          </p15:clr>
        </p15:guide>
        <p15:guide id="2" pos="3360">
          <p15:clr>
            <a:srgbClr val="F26B43"/>
          </p15:clr>
        </p15:guide>
        <p15:guide id="3" pos="3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9.xml"/><Relationship Id="rId6" Type="http://schemas.openxmlformats.org/officeDocument/2006/relationships/hyperlink" Target="mailto:QualityImprovement@homestatehealth.com" TargetMode="External"/><Relationship Id="rId5" Type="http://schemas.openxmlformats.org/officeDocument/2006/relationships/hyperlink" Target="mailto:SM_HEDIS_Ops@sunflowerhealthplan.com" TargetMode="External"/><Relationship Id="rId4" Type="http://schemas.openxmlformats.org/officeDocument/2006/relationships/hyperlink" Target="mailto:ITC_HEDIS@iowatotalcare.co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775" y="2393290"/>
            <a:ext cx="6013450" cy="11858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8000"/>
                </a:solidFill>
                <a:latin typeface="+mn-lt"/>
              </a:rPr>
              <a:t>Provider Medical Record HEDIS</a:t>
            </a:r>
            <a:r>
              <a:rPr lang="en-US" sz="4800" spc="-10" dirty="0">
                <a:solidFill>
                  <a:srgbClr val="008000"/>
                </a:solidFill>
                <a:latin typeface="+mn-lt"/>
              </a:rPr>
              <a:t>®</a:t>
            </a:r>
            <a:r>
              <a:rPr lang="en-US" dirty="0">
                <a:solidFill>
                  <a:srgbClr val="008000"/>
                </a:solidFill>
                <a:latin typeface="+mn-lt"/>
              </a:rPr>
              <a:t> Hybrid Training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8775" y="3702977"/>
            <a:ext cx="6013450" cy="150018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Measure Year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9208E3-F2B3-8C14-E807-0215F9659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1245140"/>
            <a:ext cx="3560613" cy="3560613"/>
          </a:xfrm>
          <a:prstGeom prst="rect">
            <a:avLst/>
          </a:prstGeom>
        </p:spPr>
      </p:pic>
      <p:sp>
        <p:nvSpPr>
          <p:cNvPr id="4" name="Foot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 and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61409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408093"/>
            <a:ext cx="10978219" cy="608946"/>
          </a:xfrm>
        </p:spPr>
        <p:txBody>
          <a:bodyPr>
            <a:norm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HEDIS Medical Record Process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89889-732B-4FE1-A022-CC14165B2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180" y="1427584"/>
            <a:ext cx="10978218" cy="4310743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health plan will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requesting medical record information for HEDIS</a:t>
            </a:r>
            <a:r>
              <a:rPr kumimoji="0" lang="en-US" sz="1600" b="0" i="0" u="none" strike="noStrike" kern="120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®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Hybrid Season beginning late January of 2025.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 record fax requests will include a member list identifying the measure(s) and the minimum necessary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needed.</a:t>
            </a:r>
          </a:p>
          <a:p>
            <a:pPr marL="977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Always include the patient/member demographic information on the initial page. Information should include:</a:t>
            </a:r>
          </a:p>
          <a:p>
            <a:pPr marL="12573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 and last name.</a:t>
            </a:r>
          </a:p>
          <a:p>
            <a:pPr marL="12573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 of birth (DOB).</a:t>
            </a:r>
          </a:p>
          <a:p>
            <a:pPr marL="125730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Insurance information (Insurance ID, etc.).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Submitting the requested medical records promptly is very important and is part of your provider agreement/contract with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health plan.</a:t>
            </a:r>
          </a:p>
          <a:p>
            <a:pPr marL="977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Submit requested information within seven (7) days of receipt of the request.</a:t>
            </a:r>
          </a:p>
          <a:p>
            <a:pPr marL="977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 records submitted via CD, USB drive, etc. are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longer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accepted.</a:t>
            </a:r>
          </a:p>
          <a:p>
            <a:pPr marL="977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staple medical records/charts.</a:t>
            </a:r>
          </a:p>
          <a:p>
            <a:pPr marL="977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Records provided during this process help validate and demonstrate the quality of care you provide to our patients/members.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3963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529390"/>
            <a:ext cx="10978219" cy="911730"/>
          </a:xfrm>
        </p:spPr>
        <p:txBody>
          <a:bodyPr>
            <a:norm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HEDIS Medical Record Process,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continued</a:t>
            </a:r>
            <a:endParaRPr lang="en-US" sz="3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85F4E-B4C3-4099-A230-3CD94D6B49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890" y="1441119"/>
            <a:ext cx="10515600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HIPAA:</a:t>
            </a:r>
          </a:p>
          <a:p>
            <a:pPr marL="635000" marR="0" lvl="1" indent="-342900" algn="l" defTabSz="882650" rtl="0" eaLnBrk="1" fontAlgn="auto" latinLnBrk="0" hangingPunct="1">
              <a:lnSpc>
                <a:spcPct val="10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 the Health Insurance Portability and Accountability Act (HIPAA) Privacy Rule, data collection for HEDIS is permitted, and the release of this information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not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 special patient consent or authorization.</a:t>
            </a:r>
          </a:p>
          <a:p>
            <a:pPr marL="685800" lvl="1" indent="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635000" lvl="1" indent="-3429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</a:rPr>
              <a:t>Every patient/member’s personal health information is maintained in accordance with all federal and state laws. </a:t>
            </a:r>
          </a:p>
          <a:p>
            <a:pPr marL="685800" lvl="1" indent="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635000" lvl="1" indent="-3429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</a:rPr>
              <a:t>Only the minimum medical record information is necessary to satisfy the requested information.</a:t>
            </a:r>
          </a:p>
          <a:p>
            <a:pPr marL="1257300" lvl="3" indent="-34290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  <a:defRPr/>
            </a:pP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</a:rPr>
              <a:t>Submission of a patient/member’s entire medical record is often unnecessary and is not recommended.</a:t>
            </a:r>
          </a:p>
          <a:p>
            <a:endParaRPr lang="en-I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8F7F636-891D-B5A6-12B6-056FDE27E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38200" y="1847850"/>
            <a:ext cx="10515600" cy="4333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0" lvl="2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342892" marR="0" lvl="0" indent="-342892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99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00" y="274418"/>
            <a:ext cx="11495172" cy="491481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HEDIS Practitioner Copying Instructions for Medical Records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78AE6A-9A25-BB01-C83B-A9198C5FA3AD}"/>
              </a:ext>
            </a:extLst>
          </p:cNvPr>
          <p:cNvSpPr txBox="1">
            <a:spLocks/>
          </p:cNvSpPr>
          <p:nvPr/>
        </p:nvSpPr>
        <p:spPr>
          <a:xfrm>
            <a:off x="134368" y="1003080"/>
            <a:ext cx="11962381" cy="4608777"/>
          </a:xfrm>
          <a:prstGeom prst="roundRect">
            <a:avLst/>
          </a:prstGeom>
          <a:ln>
            <a:solidFill>
              <a:srgbClr val="92AF2B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Please submit the requested supporting documentation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within seven (7) days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of receipt of the request.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Include a copy of the patient’s demographic page/face sheet (Name, Date of Birth, Insurance ID Number).</a:t>
            </a:r>
          </a:p>
          <a:p>
            <a:pPr marL="571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571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To submit documentation or for any questions pertaining to medical record collection options, please reach out to:</a:t>
            </a:r>
          </a:p>
          <a:p>
            <a:pPr marL="571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800" b="1" kern="0" dirty="0">
                <a:solidFill>
                  <a:schemeClr val="tx1"/>
                </a:solidFill>
                <a:latin typeface="Calibri" panose="020F0502020204030204"/>
              </a:rPr>
              <a:t>							</a:t>
            </a:r>
            <a:br>
              <a:rPr lang="en-US" sz="1800" kern="0" dirty="0">
                <a:solidFill>
                  <a:schemeClr val="tx1"/>
                </a:solidFill>
                <a:latin typeface="Calibri" panose="020F0502020204030204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445E41A5-EB50-3AC4-7F6B-E890AFCAA613}"/>
              </a:ext>
            </a:extLst>
          </p:cNvPr>
          <p:cNvSpPr txBox="1">
            <a:spLocks/>
          </p:cNvSpPr>
          <p:nvPr/>
        </p:nvSpPr>
        <p:spPr>
          <a:xfrm>
            <a:off x="1223597" y="2854584"/>
            <a:ext cx="2178865" cy="3824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Iowa Total Care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E1F390-E528-A761-0A62-7E26A7027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6774" y="2725764"/>
            <a:ext cx="640080" cy="640080"/>
          </a:xfrm>
          <a:prstGeom prst="rect">
            <a:avLst/>
          </a:prstGeom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D82836F5-DE84-7713-FADE-6C2B7F622DC8}"/>
              </a:ext>
            </a:extLst>
          </p:cNvPr>
          <p:cNvSpPr txBox="1">
            <a:spLocks/>
          </p:cNvSpPr>
          <p:nvPr/>
        </p:nvSpPr>
        <p:spPr>
          <a:xfrm>
            <a:off x="4137709" y="2842729"/>
            <a:ext cx="2178865" cy="3824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Fax: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1-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833-900-3871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    </a:t>
            </a:r>
          </a:p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69D747-1A39-D046-5B75-2E0C26FF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45278" y="2734482"/>
            <a:ext cx="640080" cy="640080"/>
          </a:xfrm>
          <a:prstGeom prst="rect">
            <a:avLst/>
          </a:prstGeom>
        </p:spPr>
      </p:pic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4775EDD8-B9BA-9236-53D7-D0E94AAE8DF6}"/>
              </a:ext>
            </a:extLst>
          </p:cNvPr>
          <p:cNvSpPr txBox="1">
            <a:spLocks/>
          </p:cNvSpPr>
          <p:nvPr/>
        </p:nvSpPr>
        <p:spPr>
          <a:xfrm>
            <a:off x="7773982" y="2725764"/>
            <a:ext cx="3127171" cy="64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hlinkClick r:id="rId4"/>
              </a:rPr>
              <a:t>ITC_HEDIS@iowatotalcare.com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Attention: HEDIS® Operations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614532D9-512C-71DB-33B9-785B9B55E572}"/>
              </a:ext>
            </a:extLst>
          </p:cNvPr>
          <p:cNvSpPr txBox="1">
            <a:spLocks/>
          </p:cNvSpPr>
          <p:nvPr/>
        </p:nvSpPr>
        <p:spPr>
          <a:xfrm>
            <a:off x="1213173" y="3866003"/>
            <a:ext cx="2092935" cy="6400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dirty="0">
                <a:solidFill>
                  <a:srgbClr val="333333"/>
                </a:solidFill>
                <a:latin typeface="Calibri" panose="020F0502020204030204"/>
                <a:cs typeface="Calibri" panose="020F0502020204030204" pitchFamily="34" charset="0"/>
              </a:rPr>
              <a:t>Sunflower Health Plan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4EA79-50C3-1842-95CB-18D8466CF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6774" y="3700520"/>
            <a:ext cx="640080" cy="640080"/>
          </a:xfrm>
          <a:prstGeom prst="rect">
            <a:avLst/>
          </a:prstGeom>
        </p:spPr>
      </p:pic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5E852BA8-4F10-9086-AD45-C3C86540AC65}"/>
              </a:ext>
            </a:extLst>
          </p:cNvPr>
          <p:cNvSpPr txBox="1">
            <a:spLocks/>
          </p:cNvSpPr>
          <p:nvPr/>
        </p:nvSpPr>
        <p:spPr>
          <a:xfrm>
            <a:off x="4137708" y="3838726"/>
            <a:ext cx="2178865" cy="3824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Fax: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1-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855-475-4399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    </a:t>
            </a:r>
          </a:p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EB6694-A579-42BD-283C-D0D64BB6B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58361" y="3700520"/>
            <a:ext cx="640080" cy="640080"/>
          </a:xfrm>
          <a:prstGeom prst="rect">
            <a:avLst/>
          </a:prstGeom>
        </p:spPr>
      </p:pic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7B897969-D4CD-52DF-29B7-25A5C9E40080}"/>
              </a:ext>
            </a:extLst>
          </p:cNvPr>
          <p:cNvSpPr txBox="1">
            <a:spLocks/>
          </p:cNvSpPr>
          <p:nvPr/>
        </p:nvSpPr>
        <p:spPr>
          <a:xfrm>
            <a:off x="7773982" y="3728940"/>
            <a:ext cx="3915877" cy="92224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SM_HEDIS_Ops@sunflowerhealthplan.com</a:t>
            </a:r>
            <a:endParaRPr lang="en-US" sz="1600" b="1">
              <a:solidFill>
                <a:schemeClr val="accent1"/>
              </a:solidFill>
              <a:latin typeface="Calibri" panose="020F0502020204030204"/>
            </a:endParaRPr>
          </a:p>
          <a:p>
            <a:r>
              <a:rPr lang="en-US" sz="1600">
                <a:solidFill>
                  <a:srgbClr val="333333"/>
                </a:solidFill>
                <a:latin typeface="Calibri" panose="020F0502020204030204"/>
              </a:rPr>
              <a:t>Attention: HEDIS® Operations  </a:t>
            </a:r>
          </a:p>
          <a:p>
            <a:endParaRPr lang="en-US" sz="1600">
              <a:latin typeface="Calibri" panose="020F0502020204030204"/>
            </a:endParaRPr>
          </a:p>
          <a:p>
            <a:endParaRPr lang="en-US" sz="1600">
              <a:latin typeface="Calibri" panose="020F0502020204030204"/>
            </a:endParaRPr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07CB7094-595A-8AB3-C134-18E2E21998FE}"/>
              </a:ext>
            </a:extLst>
          </p:cNvPr>
          <p:cNvSpPr txBox="1">
            <a:spLocks/>
          </p:cNvSpPr>
          <p:nvPr/>
        </p:nvSpPr>
        <p:spPr>
          <a:xfrm>
            <a:off x="1240766" y="4743906"/>
            <a:ext cx="2178865" cy="3824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Home State Health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0ECE71-6961-8267-5236-8580EDCDE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58629" y="4614029"/>
            <a:ext cx="640080" cy="640080"/>
          </a:xfrm>
          <a:prstGeom prst="rect">
            <a:avLst/>
          </a:prstGeom>
        </p:spPr>
      </p:pic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3A7A1D4E-F997-580A-810D-77153F477E3B}"/>
              </a:ext>
            </a:extLst>
          </p:cNvPr>
          <p:cNvSpPr txBox="1">
            <a:spLocks/>
          </p:cNvSpPr>
          <p:nvPr/>
        </p:nvSpPr>
        <p:spPr>
          <a:xfrm>
            <a:off x="4137707" y="4770149"/>
            <a:ext cx="2178865" cy="3824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1pPr>
            <a:lvl2pPr marL="465138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2pPr>
            <a:lvl3pPr marL="803275" indent="-177800" algn="l" defTabSz="914400" rtl="0" eaLnBrk="1" latinLnBrk="0" hangingPunct="1">
              <a:spcBef>
                <a:spcPct val="20000"/>
              </a:spcBef>
              <a:buFont typeface="System Font Regular"/>
              <a:buChar char="–"/>
              <a:tabLst/>
              <a:defRPr lang="en-US" sz="1600" b="0" i="0" kern="1200" dirty="0" smtClean="0">
                <a:solidFill>
                  <a:srgbClr val="5F5F5F"/>
                </a:solidFill>
                <a:latin typeface="Centene Sans Reg"/>
                <a:ea typeface="+mn-ea"/>
                <a:cs typeface="Arial"/>
              </a:defRPr>
            </a:lvl3pPr>
            <a:lvl4pPr marL="803275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Fax: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1-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866-390-3581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   </a:t>
            </a:r>
          </a:p>
          <a:p>
            <a:pPr marL="920750" marR="0" lvl="0" indent="-9128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3FDC70-B0B3-9B7C-83C1-959DCAD0C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58361" y="4613677"/>
            <a:ext cx="640080" cy="64008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3636D97-024B-191E-1774-45F67B332219}"/>
              </a:ext>
            </a:extLst>
          </p:cNvPr>
          <p:cNvSpPr txBox="1"/>
          <p:nvPr/>
        </p:nvSpPr>
        <p:spPr>
          <a:xfrm>
            <a:off x="7773982" y="4668982"/>
            <a:ext cx="45702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rgbClr val="5C068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QualityImprovement@homestatehealth.com</a:t>
            </a:r>
            <a:endParaRPr lang="en-US" sz="1600" u="sng">
              <a:solidFill>
                <a:srgbClr val="5C068C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600">
                <a:solidFill>
                  <a:srgbClr val="333333"/>
                </a:solidFill>
                <a:latin typeface="Calibri" panose="020F0502020204030204"/>
              </a:rPr>
              <a:t>Attention: HEDIS® Operations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764E98-6B1E-6EB0-2291-A16480BD495A}"/>
              </a:ext>
            </a:extLst>
          </p:cNvPr>
          <p:cNvSpPr txBox="1"/>
          <p:nvPr/>
        </p:nvSpPr>
        <p:spPr>
          <a:xfrm>
            <a:off x="572756" y="5854920"/>
            <a:ext cx="1100294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Providers utilizing a copy service vendor should work directly with the vendor to ensure medical records are returned by the deadline indicated.</a:t>
            </a:r>
          </a:p>
        </p:txBody>
      </p:sp>
    </p:spTree>
    <p:extLst>
      <p:ext uri="{BB962C8B-B14F-4D97-AF65-F5344CB8AC3E}">
        <p14:creationId xmlns:p14="http://schemas.microsoft.com/office/powerpoint/2010/main" val="221125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3DFF-06DF-D54C-9DF3-3CFDEC8B2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Medical Record Documentation</a:t>
            </a:r>
          </a:p>
        </p:txBody>
      </p:sp>
    </p:spTree>
    <p:extLst>
      <p:ext uri="{BB962C8B-B14F-4D97-AF65-F5344CB8AC3E}">
        <p14:creationId xmlns:p14="http://schemas.microsoft.com/office/powerpoint/2010/main" val="87117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9DA18-2C69-0C5D-5C6D-72F11E22D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2" y="450615"/>
            <a:ext cx="10978219" cy="59286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Applicable HEDIS Hybrid Measures</a:t>
            </a:r>
          </a:p>
        </p:txBody>
      </p:sp>
      <p:graphicFrame>
        <p:nvGraphicFramePr>
          <p:cNvPr id="4" name="Content Placeholder 3" descr="A tabular representation titled Applicable HEDIS Hybrid Measures has five columns, namely, measure acronym, measure description, Medicaid, Medicare, and marketplace.">
            <a:extLst>
              <a:ext uri="{FF2B5EF4-FFF2-40B4-BE49-F238E27FC236}">
                <a16:creationId xmlns:a16="http://schemas.microsoft.com/office/drawing/2014/main" id="{05966113-75DD-F3E8-6868-8315EF65D1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992046"/>
              </p:ext>
            </p:extLst>
          </p:nvPr>
        </p:nvGraphicFramePr>
        <p:xfrm>
          <a:off x="603829" y="1148179"/>
          <a:ext cx="9080441" cy="4987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1349">
                  <a:extLst>
                    <a:ext uri="{9D8B030D-6E8A-4147-A177-3AD203B41FA5}">
                      <a16:colId xmlns:a16="http://schemas.microsoft.com/office/drawing/2014/main" val="1071005015"/>
                    </a:ext>
                  </a:extLst>
                </a:gridCol>
                <a:gridCol w="4171403">
                  <a:extLst>
                    <a:ext uri="{9D8B030D-6E8A-4147-A177-3AD203B41FA5}">
                      <a16:colId xmlns:a16="http://schemas.microsoft.com/office/drawing/2014/main" val="3862357720"/>
                    </a:ext>
                  </a:extLst>
                </a:gridCol>
                <a:gridCol w="1115778">
                  <a:extLst>
                    <a:ext uri="{9D8B030D-6E8A-4147-A177-3AD203B41FA5}">
                      <a16:colId xmlns:a16="http://schemas.microsoft.com/office/drawing/2014/main" val="747169807"/>
                    </a:ext>
                  </a:extLst>
                </a:gridCol>
                <a:gridCol w="1165007">
                  <a:extLst>
                    <a:ext uri="{9D8B030D-6E8A-4147-A177-3AD203B41FA5}">
                      <a16:colId xmlns:a16="http://schemas.microsoft.com/office/drawing/2014/main" val="322194512"/>
                    </a:ext>
                  </a:extLst>
                </a:gridCol>
                <a:gridCol w="1746904">
                  <a:extLst>
                    <a:ext uri="{9D8B030D-6E8A-4147-A177-3AD203B41FA5}">
                      <a16:colId xmlns:a16="http://schemas.microsoft.com/office/drawing/2014/main" val="2719822418"/>
                    </a:ext>
                  </a:extLst>
                </a:gridCol>
              </a:tblGrid>
              <a:tr h="602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</a:rPr>
                        <a:t>Measure Acronym</a:t>
                      </a:r>
                      <a:endParaRPr lang="en-US" sz="1200" kern="1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</a:rPr>
                        <a:t>Measure Description</a:t>
                      </a:r>
                      <a:endParaRPr lang="en-US" sz="1200" kern="1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>
                          <a:solidFill>
                            <a:schemeClr val="tx1"/>
                          </a:solidFill>
                          <a:effectLst/>
                        </a:rPr>
                        <a:t>Medicaid</a:t>
                      </a:r>
                      <a:endParaRPr lang="en-US" sz="1200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>
                          <a:solidFill>
                            <a:schemeClr val="tx1"/>
                          </a:solidFill>
                          <a:effectLst/>
                        </a:rPr>
                        <a:t>Medicare</a:t>
                      </a:r>
                      <a:endParaRPr lang="en-US" sz="1200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</a:rPr>
                        <a:t>Marketplace</a:t>
                      </a:r>
                      <a:endParaRPr lang="en-US" sz="1200" kern="1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2779179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 dirty="0">
                          <a:solidFill>
                            <a:schemeClr val="tx1"/>
                          </a:solidFill>
                          <a:effectLst/>
                        </a:rPr>
                        <a:t>BPD</a:t>
                      </a:r>
                      <a:endParaRPr lang="en-US" sz="1200" b="1" kern="1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</a:rPr>
                        <a:t>Blood Pressure Control for Patients with Diabetes</a:t>
                      </a:r>
                      <a:endParaRPr lang="en-US" sz="1200" b="0" kern="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3084542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CBP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</a:rPr>
                        <a:t>Controlling High Blood Pressure</a:t>
                      </a:r>
                      <a:endParaRPr lang="en-US" sz="1200" b="0" kern="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305717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CCS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</a:rPr>
                        <a:t>Cervical Cancer Screening</a:t>
                      </a:r>
                      <a:endParaRPr lang="en-US" sz="1200" b="0" kern="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319287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CIS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</a:rPr>
                        <a:t>Childhood Immunization Status</a:t>
                      </a:r>
                      <a:endParaRPr lang="en-US" sz="1200" b="0" kern="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018977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COA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Care for Older Adults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587363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EED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Eye Exam for Patients with Diabetes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792065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GSD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Glycemic Status Assessment for Patients with Diabetes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791727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IMA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Immunizations for Adolescents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0844004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LSC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Lead Screening in Children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606571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PPC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Timeliness of Prenatal and Postpartum Care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5993871"/>
                  </a:ext>
                </a:extLst>
              </a:tr>
              <a:tr h="337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>
                          <a:solidFill>
                            <a:schemeClr val="tx1"/>
                          </a:solidFill>
                          <a:effectLst/>
                        </a:rPr>
                        <a:t>TRC</a:t>
                      </a:r>
                      <a:endParaRPr lang="en-US" sz="1200" b="1" kern="10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Transitions of Care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8869250"/>
                  </a:ext>
                </a:extLst>
              </a:tr>
              <a:tr h="666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baseline="0" dirty="0">
                          <a:solidFill>
                            <a:schemeClr val="tx1"/>
                          </a:solidFill>
                          <a:effectLst/>
                        </a:rPr>
                        <a:t>WCC</a:t>
                      </a:r>
                      <a:endParaRPr lang="en-US" sz="1200" b="1" kern="1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>
                          <a:effectLst/>
                        </a:rPr>
                        <a:t>Weight Assessment &amp; Counseling for Nutrition and Physical Activity for Children/Adolescents</a:t>
                      </a:r>
                      <a:endParaRPr lang="en-US" sz="1200" b="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97957"/>
                  </a:ext>
                </a:extLst>
              </a:tr>
            </a:tbl>
          </a:graphicData>
        </a:graphic>
      </p:graphicFrame>
      <p:pic>
        <p:nvPicPr>
          <p:cNvPr id="6" name="Graphic 5" descr="Checkmark ">
            <a:extLst>
              <a:ext uri="{FF2B5EF4-FFF2-40B4-BE49-F238E27FC236}">
                <a16:creationId xmlns:a16="http://schemas.microsoft.com/office/drawing/2014/main" id="{073B2F2B-A191-1919-18E0-8FB39815A0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03265" y="1799372"/>
            <a:ext cx="219086" cy="219086"/>
          </a:xfrm>
          <a:prstGeom prst="rect">
            <a:avLst/>
          </a:prstGeom>
        </p:spPr>
      </p:pic>
      <p:pic>
        <p:nvPicPr>
          <p:cNvPr id="27" name="Graphic 26" descr="Checkmark ">
            <a:extLst>
              <a:ext uri="{FF2B5EF4-FFF2-40B4-BE49-F238E27FC236}">
                <a16:creationId xmlns:a16="http://schemas.microsoft.com/office/drawing/2014/main" id="{F530C9BB-A117-E06B-4AA1-06B95DF76A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7295" y="1802364"/>
            <a:ext cx="219086" cy="219086"/>
          </a:xfrm>
          <a:prstGeom prst="rect">
            <a:avLst/>
          </a:prstGeom>
        </p:spPr>
      </p:pic>
      <p:pic>
        <p:nvPicPr>
          <p:cNvPr id="28" name="Graphic 27" descr="Checkmark">
            <a:extLst>
              <a:ext uri="{FF2B5EF4-FFF2-40B4-BE49-F238E27FC236}">
                <a16:creationId xmlns:a16="http://schemas.microsoft.com/office/drawing/2014/main" id="{E47680FD-2FFF-60CA-704D-39DE67BD71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03265" y="2147029"/>
            <a:ext cx="219086" cy="219086"/>
          </a:xfrm>
          <a:prstGeom prst="rect">
            <a:avLst/>
          </a:prstGeom>
        </p:spPr>
      </p:pic>
      <p:pic>
        <p:nvPicPr>
          <p:cNvPr id="39" name="Graphic 38" descr="Checkmark ">
            <a:extLst>
              <a:ext uri="{FF2B5EF4-FFF2-40B4-BE49-F238E27FC236}">
                <a16:creationId xmlns:a16="http://schemas.microsoft.com/office/drawing/2014/main" id="{8BDE76AE-A802-5B3F-0C0B-1B619F350B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4840" y="2153477"/>
            <a:ext cx="219086" cy="219086"/>
          </a:xfrm>
          <a:prstGeom prst="rect">
            <a:avLst/>
          </a:prstGeom>
        </p:spPr>
      </p:pic>
      <p:pic>
        <p:nvPicPr>
          <p:cNvPr id="40" name="Graphic 39" descr="Checkmark">
            <a:extLst>
              <a:ext uri="{FF2B5EF4-FFF2-40B4-BE49-F238E27FC236}">
                <a16:creationId xmlns:a16="http://schemas.microsoft.com/office/drawing/2014/main" id="{19448603-BA6E-4879-8AA2-11CE39E477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317" y="2150860"/>
            <a:ext cx="219086" cy="219086"/>
          </a:xfrm>
          <a:prstGeom prst="rect">
            <a:avLst/>
          </a:prstGeom>
        </p:spPr>
      </p:pic>
      <p:pic>
        <p:nvPicPr>
          <p:cNvPr id="29" name="Graphic 28" descr="Checkmark">
            <a:extLst>
              <a:ext uri="{FF2B5EF4-FFF2-40B4-BE49-F238E27FC236}">
                <a16:creationId xmlns:a16="http://schemas.microsoft.com/office/drawing/2014/main" id="{CBC90A60-14A6-C656-D7A8-657C85A6F8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9228" y="2520126"/>
            <a:ext cx="219086" cy="219086"/>
          </a:xfrm>
          <a:prstGeom prst="rect">
            <a:avLst/>
          </a:prstGeom>
        </p:spPr>
      </p:pic>
      <p:pic>
        <p:nvPicPr>
          <p:cNvPr id="46" name="Graphic 45" descr="Checkmark">
            <a:extLst>
              <a:ext uri="{FF2B5EF4-FFF2-40B4-BE49-F238E27FC236}">
                <a16:creationId xmlns:a16="http://schemas.microsoft.com/office/drawing/2014/main" id="{DC399856-5DBF-D101-DD69-C2FA55A5B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317" y="2520126"/>
            <a:ext cx="219086" cy="219086"/>
          </a:xfrm>
          <a:prstGeom prst="rect">
            <a:avLst/>
          </a:prstGeom>
        </p:spPr>
      </p:pic>
      <p:pic>
        <p:nvPicPr>
          <p:cNvPr id="30" name="Graphic 29" descr="Checkmark">
            <a:extLst>
              <a:ext uri="{FF2B5EF4-FFF2-40B4-BE49-F238E27FC236}">
                <a16:creationId xmlns:a16="http://schemas.microsoft.com/office/drawing/2014/main" id="{85376A9F-103B-1A49-2A29-62E90C354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07602" y="2863795"/>
            <a:ext cx="219086" cy="219086"/>
          </a:xfrm>
          <a:prstGeom prst="rect">
            <a:avLst/>
          </a:prstGeom>
        </p:spPr>
      </p:pic>
      <p:pic>
        <p:nvPicPr>
          <p:cNvPr id="47" name="Graphic 46" descr="Checkmark ">
            <a:extLst>
              <a:ext uri="{FF2B5EF4-FFF2-40B4-BE49-F238E27FC236}">
                <a16:creationId xmlns:a16="http://schemas.microsoft.com/office/drawing/2014/main" id="{02856F0D-526D-02BB-E3BC-F660BBB169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7520" y="2860739"/>
            <a:ext cx="219086" cy="219086"/>
          </a:xfrm>
          <a:prstGeom prst="rect">
            <a:avLst/>
          </a:prstGeom>
        </p:spPr>
      </p:pic>
      <p:pic>
        <p:nvPicPr>
          <p:cNvPr id="31" name="Graphic 30" descr="Checkmark ">
            <a:extLst>
              <a:ext uri="{FF2B5EF4-FFF2-40B4-BE49-F238E27FC236}">
                <a16:creationId xmlns:a16="http://schemas.microsoft.com/office/drawing/2014/main" id="{939A5E4F-87B4-DA68-9FC3-20968D3662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4840" y="3209914"/>
            <a:ext cx="219086" cy="219086"/>
          </a:xfrm>
          <a:prstGeom prst="rect">
            <a:avLst/>
          </a:prstGeom>
        </p:spPr>
      </p:pic>
      <p:pic>
        <p:nvPicPr>
          <p:cNvPr id="32" name="Graphic 31" descr="Checkmark">
            <a:extLst>
              <a:ext uri="{FF2B5EF4-FFF2-40B4-BE49-F238E27FC236}">
                <a16:creationId xmlns:a16="http://schemas.microsoft.com/office/drawing/2014/main" id="{E5AE1DA7-8101-3F8F-FDD0-8B5EA5AF31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9228" y="3534703"/>
            <a:ext cx="219086" cy="219086"/>
          </a:xfrm>
          <a:prstGeom prst="rect">
            <a:avLst/>
          </a:prstGeom>
        </p:spPr>
      </p:pic>
      <p:pic>
        <p:nvPicPr>
          <p:cNvPr id="44" name="Graphic 43" descr="Checkmark">
            <a:extLst>
              <a:ext uri="{FF2B5EF4-FFF2-40B4-BE49-F238E27FC236}">
                <a16:creationId xmlns:a16="http://schemas.microsoft.com/office/drawing/2014/main" id="{8AB6B2B3-562D-8F97-C6BB-9A15688721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0548" y="3533697"/>
            <a:ext cx="219086" cy="219086"/>
          </a:xfrm>
          <a:prstGeom prst="rect">
            <a:avLst/>
          </a:prstGeom>
        </p:spPr>
      </p:pic>
      <p:pic>
        <p:nvPicPr>
          <p:cNvPr id="48" name="Graphic 47" descr="Checkmark ">
            <a:extLst>
              <a:ext uri="{FF2B5EF4-FFF2-40B4-BE49-F238E27FC236}">
                <a16:creationId xmlns:a16="http://schemas.microsoft.com/office/drawing/2014/main" id="{3C6B5495-376E-A32A-4DA9-53F8544C8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318" y="3533697"/>
            <a:ext cx="219086" cy="219086"/>
          </a:xfrm>
          <a:prstGeom prst="rect">
            <a:avLst/>
          </a:prstGeom>
        </p:spPr>
      </p:pic>
      <p:pic>
        <p:nvPicPr>
          <p:cNvPr id="33" name="Graphic 32" descr="Checkmark">
            <a:extLst>
              <a:ext uri="{FF2B5EF4-FFF2-40B4-BE49-F238E27FC236}">
                <a16:creationId xmlns:a16="http://schemas.microsoft.com/office/drawing/2014/main" id="{35F4DB3B-EFDA-960F-37E7-26F95E71A2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5976" y="3832488"/>
            <a:ext cx="219086" cy="219086"/>
          </a:xfrm>
          <a:prstGeom prst="rect">
            <a:avLst/>
          </a:prstGeom>
        </p:spPr>
      </p:pic>
      <p:pic>
        <p:nvPicPr>
          <p:cNvPr id="43" name="Graphic 42" descr="Checkmark ">
            <a:extLst>
              <a:ext uri="{FF2B5EF4-FFF2-40B4-BE49-F238E27FC236}">
                <a16:creationId xmlns:a16="http://schemas.microsoft.com/office/drawing/2014/main" id="{DDB74B6E-914F-247B-E9EA-96A7BB8667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0548" y="3832488"/>
            <a:ext cx="219086" cy="219086"/>
          </a:xfrm>
          <a:prstGeom prst="rect">
            <a:avLst/>
          </a:prstGeom>
        </p:spPr>
      </p:pic>
      <p:pic>
        <p:nvPicPr>
          <p:cNvPr id="41" name="Graphic 40" descr="Checkmark">
            <a:extLst>
              <a:ext uri="{FF2B5EF4-FFF2-40B4-BE49-F238E27FC236}">
                <a16:creationId xmlns:a16="http://schemas.microsoft.com/office/drawing/2014/main" id="{3F7A42D6-CF9E-43CE-A155-4317D5D637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4066" y="3832488"/>
            <a:ext cx="219086" cy="219086"/>
          </a:xfrm>
          <a:prstGeom prst="rect">
            <a:avLst/>
          </a:prstGeom>
        </p:spPr>
      </p:pic>
      <p:pic>
        <p:nvPicPr>
          <p:cNvPr id="34" name="Graphic 33" descr="Checkmark ">
            <a:extLst>
              <a:ext uri="{FF2B5EF4-FFF2-40B4-BE49-F238E27FC236}">
                <a16:creationId xmlns:a16="http://schemas.microsoft.com/office/drawing/2014/main" id="{B4F74F6A-6CA5-C764-5FB4-F499479894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3662" y="4160738"/>
            <a:ext cx="219086" cy="219086"/>
          </a:xfrm>
          <a:prstGeom prst="rect">
            <a:avLst/>
          </a:prstGeom>
        </p:spPr>
      </p:pic>
      <p:pic>
        <p:nvPicPr>
          <p:cNvPr id="50" name="Graphic 49" descr="Checkmark ">
            <a:extLst>
              <a:ext uri="{FF2B5EF4-FFF2-40B4-BE49-F238E27FC236}">
                <a16:creationId xmlns:a16="http://schemas.microsoft.com/office/drawing/2014/main" id="{FE29A91B-8659-097C-32B2-4415848680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318" y="4160738"/>
            <a:ext cx="219086" cy="219086"/>
          </a:xfrm>
          <a:prstGeom prst="rect">
            <a:avLst/>
          </a:prstGeom>
        </p:spPr>
      </p:pic>
      <p:pic>
        <p:nvPicPr>
          <p:cNvPr id="35" name="Graphic 34" descr="Checkmark ">
            <a:extLst>
              <a:ext uri="{FF2B5EF4-FFF2-40B4-BE49-F238E27FC236}">
                <a16:creationId xmlns:a16="http://schemas.microsoft.com/office/drawing/2014/main" id="{82D0BE03-0291-0D6B-BF87-8B9915FB41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3511" y="4520367"/>
            <a:ext cx="219086" cy="219086"/>
          </a:xfrm>
          <a:prstGeom prst="rect">
            <a:avLst/>
          </a:prstGeom>
        </p:spPr>
      </p:pic>
      <p:pic>
        <p:nvPicPr>
          <p:cNvPr id="36" name="Graphic 35" descr="Checkmark ">
            <a:extLst>
              <a:ext uri="{FF2B5EF4-FFF2-40B4-BE49-F238E27FC236}">
                <a16:creationId xmlns:a16="http://schemas.microsoft.com/office/drawing/2014/main" id="{32FC9B4D-8409-FB17-0101-EAECFEB089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764" y="4852791"/>
            <a:ext cx="219086" cy="219086"/>
          </a:xfrm>
          <a:prstGeom prst="rect">
            <a:avLst/>
          </a:prstGeom>
        </p:spPr>
      </p:pic>
      <p:pic>
        <p:nvPicPr>
          <p:cNvPr id="37" name="Graphic 36" descr="Checkmark">
            <a:extLst>
              <a:ext uri="{FF2B5EF4-FFF2-40B4-BE49-F238E27FC236}">
                <a16:creationId xmlns:a16="http://schemas.microsoft.com/office/drawing/2014/main" id="{F85B6213-DB36-2AD7-527F-1B1661330A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4163" y="5218821"/>
            <a:ext cx="219086" cy="219086"/>
          </a:xfrm>
          <a:prstGeom prst="rect">
            <a:avLst/>
          </a:prstGeom>
        </p:spPr>
      </p:pic>
      <p:pic>
        <p:nvPicPr>
          <p:cNvPr id="38" name="Graphic 37" descr="Checkmark ">
            <a:extLst>
              <a:ext uri="{FF2B5EF4-FFF2-40B4-BE49-F238E27FC236}">
                <a16:creationId xmlns:a16="http://schemas.microsoft.com/office/drawing/2014/main" id="{F569D00D-5AE8-0C52-7A78-AB2822AA94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764" y="5649976"/>
            <a:ext cx="219086" cy="219086"/>
          </a:xfrm>
          <a:prstGeom prst="rect">
            <a:avLst/>
          </a:prstGeom>
        </p:spPr>
      </p:pic>
      <p:pic>
        <p:nvPicPr>
          <p:cNvPr id="51" name="Graphic 50" descr="Checkmark ">
            <a:extLst>
              <a:ext uri="{FF2B5EF4-FFF2-40B4-BE49-F238E27FC236}">
                <a16:creationId xmlns:a16="http://schemas.microsoft.com/office/drawing/2014/main" id="{F92D50B8-24CA-3F98-FD9C-7F36C6E407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4065" y="5649976"/>
            <a:ext cx="219086" cy="21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3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8030" y="279491"/>
            <a:ext cx="10333391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BPD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(Blood Pressure Control for Patients with Diabetes)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088" y="1533401"/>
            <a:ext cx="5870320" cy="4628045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BPD</a:t>
            </a:r>
          </a:p>
          <a:p>
            <a:pPr marL="635000" lvl="1" indent="-342900">
              <a:lnSpc>
                <a:spcPct val="100000"/>
              </a:lnSpc>
              <a:spcBef>
                <a:spcPts val="1000"/>
              </a:spcBef>
              <a:buSzPct val="100000"/>
              <a:defRPr/>
            </a:pP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Dates of Service: </a:t>
            </a: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2024</a:t>
            </a: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Office/encounter notes in measurement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Consult reports in measurement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Problem lists/medical history.</a:t>
            </a: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Outpatient blood pressure readings during </a:t>
            </a:r>
            <a:b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</a:b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the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0ECB2D-049D-E7A1-312B-C61401208B84}"/>
              </a:ext>
            </a:extLst>
          </p:cNvPr>
          <p:cNvSpPr txBox="1"/>
          <p:nvPr/>
        </p:nvSpPr>
        <p:spPr>
          <a:xfrm>
            <a:off x="7420666" y="844629"/>
            <a:ext cx="4395554" cy="4256484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Latest outpatient blood pressure of the measurement year is needed.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multiple values are taken the same day, provide all blood </a:t>
            </a:r>
            <a:b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pressure readings.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Flowsheets or office visit notes are acceptable.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7075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7545" y="274278"/>
            <a:ext cx="1149867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CBP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(Controlling High Blood Pressure)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9D120C23-E5CF-0B61-0788-1DE9C81D1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0" y="1601317"/>
            <a:ext cx="6575624" cy="435133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CBP</a:t>
            </a:r>
          </a:p>
          <a:p>
            <a:pPr marL="635000" lvl="1" indent="-342900">
              <a:lnSpc>
                <a:spcPct val="100000"/>
              </a:lnSpc>
              <a:spcBef>
                <a:spcPts val="1000"/>
              </a:spcBef>
              <a:buSzPct val="100000"/>
              <a:defRPr/>
            </a:pP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Dates of Service: </a:t>
            </a: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2024</a:t>
            </a: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Office/encounter notes in measurement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Consult reports in measurement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Problem lists/medical history.</a:t>
            </a:r>
          </a:p>
          <a:p>
            <a:pPr marL="1143000" lvl="2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Outpatient blood pressure readings during the year.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FB5890-984C-45A7-6159-26E623FD0D63}"/>
              </a:ext>
            </a:extLst>
          </p:cNvPr>
          <p:cNvSpPr txBox="1"/>
          <p:nvPr/>
        </p:nvSpPr>
        <p:spPr>
          <a:xfrm>
            <a:off x="7420666" y="844629"/>
            <a:ext cx="4395554" cy="4256484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Latest outpatient blood pressure of the measurement year is needed.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multiple values are taken the same day, provide all blood </a:t>
            </a:r>
            <a:b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pressure readings.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Flowsheets or office visit notes </a:t>
            </a:r>
            <a:b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668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1810" y="268012"/>
            <a:ext cx="5146966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CCS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(Cervical Cancer Screening)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515508"/>
            <a:ext cx="5524500" cy="481571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CCS</a:t>
            </a:r>
          </a:p>
          <a:p>
            <a:pPr marL="508000" indent="-34290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Consult reports/documentation from 2020-2024.</a:t>
            </a:r>
          </a:p>
          <a:p>
            <a:pPr marL="508000" indent="-34290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Notation of gender, if not female at birth.</a:t>
            </a:r>
          </a:p>
          <a:p>
            <a:pPr marL="508000" indent="-34290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Documentation of hysterectomy and type at any time in the member’s history (if applicable).</a:t>
            </a:r>
          </a:p>
          <a:p>
            <a:pPr marL="508000" indent="-34290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</a:t>
            </a:r>
          </a:p>
          <a:p>
            <a:pPr marL="7429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2022-2024: Patients with cytology report </a:t>
            </a:r>
            <a:b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</a:b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(pap test) and results.</a:t>
            </a:r>
            <a:endParaRPr lang="en-US" sz="1900" dirty="0">
              <a:solidFill>
                <a:schemeClr val="tx2"/>
              </a:solidFill>
              <a:latin typeface="Calibri" panose="020F0502020204030204"/>
              <a:ea typeface="Centene Sans" pitchFamily="50" charset="0"/>
              <a:cs typeface="Arial"/>
            </a:endParaRPr>
          </a:p>
          <a:p>
            <a:pPr marL="457200" lvl="1" indent="0">
              <a:lnSpc>
                <a:spcPct val="100000"/>
              </a:lnSpc>
              <a:buSzPct val="100000"/>
              <a:buNone/>
              <a:defRPr/>
            </a:pPr>
            <a:r>
              <a:rPr kumimoji="0" lang="en-US" sz="190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	</a:t>
            </a:r>
            <a:r>
              <a:rPr kumimoji="0" lang="en-US" sz="19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OR</a:t>
            </a:r>
          </a:p>
          <a:p>
            <a:pPr marL="7429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2020-2024: Patients with HPV test alone OR a Pap </a:t>
            </a: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and </a:t>
            </a: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HPV co-testing and results.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latin typeface="Centene Sans" pitchFamily="50" charset="0"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5F582-9D45-F666-CFD3-F653186B104B}"/>
              </a:ext>
            </a:extLst>
          </p:cNvPr>
          <p:cNvSpPr txBox="1"/>
          <p:nvPr/>
        </p:nvSpPr>
        <p:spPr>
          <a:xfrm>
            <a:off x="7008062" y="788736"/>
            <a:ext cx="4612438" cy="4528899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Acceptable Documentation for CCS 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Cervical cytology test results are preferred.</a:t>
            </a: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Documentation in the progress note of a pap test and/or HPV with results/findings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date of service will meet requirements.</a:t>
            </a:r>
          </a:p>
          <a:p>
            <a:pPr marL="285750" marR="0" lvl="0" indent="-28575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members with a hysterectomy: Documentation of the TYPE of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hystere</a:t>
            </a:r>
            <a:r>
              <a:rPr lang="en-US" sz="2000" dirty="0" err="1">
                <a:solidFill>
                  <a:srgbClr val="FFFFFF"/>
                </a:solidFill>
                <a:latin typeface="Calibri" panose="020F0502020204030204"/>
              </a:rPr>
              <a:t>ctomy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 is required (</a:t>
            </a:r>
            <a:r>
              <a:rPr lang="en-US" sz="2000" dirty="0" err="1">
                <a:solidFill>
                  <a:srgbClr val="FFFFFF"/>
                </a:solidFill>
                <a:latin typeface="Calibri" panose="020F0502020204030204"/>
              </a:rPr>
              <a:t>ie</a:t>
            </a: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complete, total, simple, full) anytime in the members history.</a:t>
            </a:r>
          </a:p>
        </p:txBody>
      </p:sp>
    </p:spTree>
    <p:extLst>
      <p:ext uri="{BB962C8B-B14F-4D97-AF65-F5344CB8AC3E}">
        <p14:creationId xmlns:p14="http://schemas.microsoft.com/office/powerpoint/2010/main" val="1383625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15860" y="319014"/>
            <a:ext cx="11360280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CIS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(Childhood Immunization Status)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57" y="1421313"/>
            <a:ext cx="6300946" cy="3439666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CIS</a:t>
            </a:r>
          </a:p>
          <a:p>
            <a:pPr marL="742950" lvl="1" indent="-285750">
              <a:lnSpc>
                <a:spcPct val="100000"/>
              </a:lnSpc>
              <a:buSzPct val="100000"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 Birth through 2</a:t>
            </a:r>
            <a:r>
              <a:rPr kumimoji="0" lang="en-US" sz="18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nd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 birthday</a:t>
            </a:r>
            <a:endParaRPr kumimoji="0" lang="en-US" sz="1800" i="0" u="none" strike="sng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Office/encounters</a:t>
            </a:r>
            <a:r>
              <a:rPr lang="en-US" sz="18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 notes with evidence of immunizations given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Immunization records/certificates/logs, state immunization forms or registry printouts.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Well-child checklists/allergy list.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Birth record/discharge summary.</a:t>
            </a:r>
          </a:p>
          <a:p>
            <a:pPr marL="0" lvl="1" indent="0">
              <a:lnSpc>
                <a:spcPct val="110000"/>
              </a:lnSpc>
              <a:buClr>
                <a:srgbClr val="FFD400"/>
              </a:buClr>
              <a:buNone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2F51C2-D493-37E7-268B-9511A3A18A8F}"/>
              </a:ext>
            </a:extLst>
          </p:cNvPr>
          <p:cNvSpPr txBox="1"/>
          <p:nvPr/>
        </p:nvSpPr>
        <p:spPr>
          <a:xfrm>
            <a:off x="7288589" y="1273121"/>
            <a:ext cx="4395554" cy="3234928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Immunizations must clearly show evidence that they were given and not merely ordered.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Immunization records/logs </a:t>
            </a:r>
            <a:b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17A141D-6942-3835-62C5-27CC97D6FA0E}"/>
              </a:ext>
            </a:extLst>
          </p:cNvPr>
          <p:cNvSpPr/>
          <p:nvPr/>
        </p:nvSpPr>
        <p:spPr>
          <a:xfrm>
            <a:off x="1781888" y="4712787"/>
            <a:ext cx="8301282" cy="713411"/>
          </a:xfrm>
          <a:custGeom>
            <a:avLst/>
            <a:gdLst>
              <a:gd name="connsiteX0" fmla="*/ 0 w 9023125"/>
              <a:gd name="connsiteY0" fmla="*/ 77545 h 775446"/>
              <a:gd name="connsiteX1" fmla="*/ 77545 w 9023125"/>
              <a:gd name="connsiteY1" fmla="*/ 0 h 775446"/>
              <a:gd name="connsiteX2" fmla="*/ 8945580 w 9023125"/>
              <a:gd name="connsiteY2" fmla="*/ 0 h 775446"/>
              <a:gd name="connsiteX3" fmla="*/ 9023125 w 9023125"/>
              <a:gd name="connsiteY3" fmla="*/ 77545 h 775446"/>
              <a:gd name="connsiteX4" fmla="*/ 9023125 w 9023125"/>
              <a:gd name="connsiteY4" fmla="*/ 697901 h 775446"/>
              <a:gd name="connsiteX5" fmla="*/ 8945580 w 9023125"/>
              <a:gd name="connsiteY5" fmla="*/ 775446 h 775446"/>
              <a:gd name="connsiteX6" fmla="*/ 77545 w 9023125"/>
              <a:gd name="connsiteY6" fmla="*/ 775446 h 775446"/>
              <a:gd name="connsiteX7" fmla="*/ 0 w 9023125"/>
              <a:gd name="connsiteY7" fmla="*/ 697901 h 775446"/>
              <a:gd name="connsiteX8" fmla="*/ 0 w 9023125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23125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8945580" y="0"/>
                </a:lnTo>
                <a:cubicBezTo>
                  <a:pt x="8988407" y="0"/>
                  <a:pt x="9023125" y="34718"/>
                  <a:pt x="9023125" y="77545"/>
                </a:cubicBezTo>
                <a:lnTo>
                  <a:pt x="9023125" y="697901"/>
                </a:lnTo>
                <a:cubicBezTo>
                  <a:pt x="9023125" y="740728"/>
                  <a:pt x="8988407" y="775446"/>
                  <a:pt x="8945580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008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8442" tIns="148442" rIns="148442" bIns="148442" numCol="1" spcCol="1270" anchor="ctr" anchorCtr="0">
            <a:noAutofit/>
          </a:bodyPr>
          <a:lstStyle/>
          <a:p>
            <a:pPr marL="0" marR="0" lvl="0" indent="0" algn="ctr" defTabSz="1466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CIS Combo 10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1C22198-126E-2DC5-05B4-CDADD4AD2B49}"/>
              </a:ext>
            </a:extLst>
          </p:cNvPr>
          <p:cNvSpPr/>
          <p:nvPr/>
        </p:nvSpPr>
        <p:spPr>
          <a:xfrm>
            <a:off x="1814303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DTaP (4)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EF7ED38-1CD6-F1D7-B415-B7E38733B0B7}"/>
              </a:ext>
            </a:extLst>
          </p:cNvPr>
          <p:cNvSpPr/>
          <p:nvPr/>
        </p:nvSpPr>
        <p:spPr>
          <a:xfrm>
            <a:off x="2650914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HiB (3)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FE551D-233A-3934-B64B-65A0FEB82249}"/>
              </a:ext>
            </a:extLst>
          </p:cNvPr>
          <p:cNvSpPr/>
          <p:nvPr/>
        </p:nvSpPr>
        <p:spPr>
          <a:xfrm>
            <a:off x="3487525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Hep B (3)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1213BA3-CEEC-B513-A512-E8F4FEAB9193}"/>
              </a:ext>
            </a:extLst>
          </p:cNvPr>
          <p:cNvSpPr/>
          <p:nvPr/>
        </p:nvSpPr>
        <p:spPr>
          <a:xfrm>
            <a:off x="4324136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IPV (3)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035BFED-86D3-325D-9DF3-77B213C90517}"/>
              </a:ext>
            </a:extLst>
          </p:cNvPr>
          <p:cNvSpPr/>
          <p:nvPr/>
        </p:nvSpPr>
        <p:spPr>
          <a:xfrm>
            <a:off x="5160748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MMR  (1)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814B444-7154-A5C0-26C7-5F8FA9C555F9}"/>
              </a:ext>
            </a:extLst>
          </p:cNvPr>
          <p:cNvSpPr/>
          <p:nvPr/>
        </p:nvSpPr>
        <p:spPr>
          <a:xfrm>
            <a:off x="5997359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PCV (4)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31E7082-E85A-47C5-28DB-963BE415680D}"/>
              </a:ext>
            </a:extLst>
          </p:cNvPr>
          <p:cNvSpPr/>
          <p:nvPr/>
        </p:nvSpPr>
        <p:spPr>
          <a:xfrm>
            <a:off x="6833970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VZV (1)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FDF474B-17E9-C1DA-EE2E-5DD6CE3AB49C}"/>
              </a:ext>
            </a:extLst>
          </p:cNvPr>
          <p:cNvSpPr/>
          <p:nvPr/>
        </p:nvSpPr>
        <p:spPr>
          <a:xfrm>
            <a:off x="7670582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Hep A (1)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2B88246-41EB-0A7E-2EEE-590FBCF2C71A}"/>
              </a:ext>
            </a:extLst>
          </p:cNvPr>
          <p:cNvSpPr/>
          <p:nvPr/>
        </p:nvSpPr>
        <p:spPr>
          <a:xfrm>
            <a:off x="8507193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Flu (2)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D8508B7-07E0-2482-6876-46C1B83F425C}"/>
              </a:ext>
            </a:extLst>
          </p:cNvPr>
          <p:cNvSpPr/>
          <p:nvPr/>
        </p:nvSpPr>
        <p:spPr>
          <a:xfrm>
            <a:off x="9343804" y="542619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RV (2 or 3)</a:t>
            </a:r>
          </a:p>
        </p:txBody>
      </p:sp>
    </p:spTree>
    <p:extLst>
      <p:ext uri="{BB962C8B-B14F-4D97-AF65-F5344CB8AC3E}">
        <p14:creationId xmlns:p14="http://schemas.microsoft.com/office/powerpoint/2010/main" val="2387334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980" y="274278"/>
            <a:ext cx="1149867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COA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(Care for Older Adults)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57" y="1410454"/>
            <a:ext cx="6017242" cy="4841280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50000"/>
              </a:lnSpc>
              <a:buSzPct val="100000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COA</a:t>
            </a:r>
            <a:endParaRPr lang="en-US" sz="2000" b="1" dirty="0">
              <a:solidFill>
                <a:schemeClr val="tx2"/>
              </a:solidFill>
              <a:latin typeface="Calibri" panose="020F0502020204030204"/>
              <a:ea typeface="Centene Sans" pitchFamily="50" charset="0"/>
              <a:cs typeface="Arial"/>
            </a:endParaRPr>
          </a:p>
          <a:p>
            <a:pPr marL="342900" indent="-3429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 2024</a:t>
            </a:r>
            <a:endParaRPr lang="en-US" sz="19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635000" lvl="1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-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 note of medication list.</a:t>
            </a:r>
            <a:endParaRPr lang="en-US" sz="1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635000" lvl="1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-"/>
              <a:defRPr/>
            </a:pP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Office note of assessment of functional status (Activities of Daily Living).</a:t>
            </a:r>
          </a:p>
          <a:p>
            <a:pPr marL="635000" lvl="1" indent="-342900">
              <a:lnSpc>
                <a:spcPct val="100000"/>
              </a:lnSpc>
              <a:buSzPct val="100000"/>
              <a:buFont typeface="Calibri" panose="020F0502020204030204" pitchFamily="34" charset="0"/>
              <a:buChar char="-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 note of </a:t>
            </a:r>
            <a:r>
              <a:rPr lang="en-US" sz="19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pain assessment.</a:t>
            </a:r>
            <a:endParaRPr lang="en-US" sz="1900" dirty="0">
              <a:solidFill>
                <a:schemeClr val="tx2"/>
              </a:solidFill>
              <a:latin typeface="Calibri"/>
              <a:ea typeface="Centene Sans" pitchFamily="50" charset="0"/>
              <a:cs typeface="Arial" panose="020B0604020202020204" pitchFamily="34" charset="0"/>
            </a:endParaRPr>
          </a:p>
          <a:p>
            <a:pPr marL="635000" lvl="1" indent="-342900">
              <a:lnSpc>
                <a:spcPct val="100000"/>
              </a:lnSpc>
              <a:buFont typeface="Calibri" panose="020B0604020202020204" pitchFamily="34" charset="0"/>
              <a:buChar char="-"/>
            </a:pPr>
            <a:r>
              <a:rPr lang="en-US" sz="1900" dirty="0">
                <a:solidFill>
                  <a:schemeClr val="tx2"/>
                </a:solidFill>
                <a:latin typeface="Calibri"/>
                <a:ea typeface="Centene Sans" pitchFamily="50" charset="0"/>
                <a:cs typeface="Arial"/>
              </a:rPr>
              <a:t>Standardized pain/functional status </a:t>
            </a:r>
            <a:br>
              <a:rPr lang="en-US" sz="1900" dirty="0">
                <a:solidFill>
                  <a:schemeClr val="tx2"/>
                </a:solidFill>
                <a:latin typeface="Calibri"/>
                <a:ea typeface="Centene Sans" pitchFamily="50" charset="0"/>
                <a:cs typeface="Arial"/>
              </a:rPr>
            </a:br>
            <a:r>
              <a:rPr lang="en-US" sz="1900" dirty="0">
                <a:solidFill>
                  <a:schemeClr val="tx2"/>
                </a:solidFill>
                <a:latin typeface="Calibri"/>
                <a:ea typeface="Centene Sans" pitchFamily="50" charset="0"/>
                <a:cs typeface="Arial"/>
              </a:rPr>
              <a:t>assessments - c</a:t>
            </a:r>
            <a:r>
              <a:rPr lang="en-US" sz="1900" dirty="0">
                <a:solidFill>
                  <a:schemeClr val="tx2"/>
                </a:solidFill>
                <a:latin typeface="Calibri"/>
                <a:ea typeface="Centene Sans" pitchFamily="50" charset="0"/>
                <a:cs typeface="Calibri"/>
              </a:rPr>
              <a:t>ompleted and scored.</a:t>
            </a:r>
            <a:endParaRPr lang="en-US" sz="1900" dirty="0">
              <a:solidFill>
                <a:schemeClr val="tx2"/>
              </a:solidFill>
              <a:latin typeface="Calibri"/>
              <a:ea typeface="Centene Sans" pitchFamily="50" charset="0"/>
              <a:cs typeface="Arial" panose="020B0604020202020204" pitchFamily="34" charset="0"/>
            </a:endParaRPr>
          </a:p>
          <a:p>
            <a:pPr marL="635000" lvl="1" indent="-342900">
              <a:lnSpc>
                <a:spcPct val="100000"/>
              </a:lnSpc>
              <a:buFont typeface="Calibri" panose="020B0604020202020204" pitchFamily="34" charset="0"/>
              <a:buChar char="-"/>
            </a:pPr>
            <a:endParaRPr lang="en-US" sz="1900" dirty="0">
              <a:solidFill>
                <a:schemeClr val="tx2"/>
              </a:solidFill>
              <a:latin typeface="Calibri"/>
              <a:ea typeface="Centene Sans" pitchFamily="50" charset="0"/>
              <a:cs typeface="Arial" panose="020B0604020202020204" pitchFamily="34" charset="0"/>
            </a:endParaRPr>
          </a:p>
          <a:p>
            <a:pPr lvl="1">
              <a:buClr>
                <a:srgbClr val="FFD400"/>
              </a:buClr>
              <a:buFont typeface="Calibri" panose="05000000000000000000" pitchFamily="2" charset="2"/>
              <a:buChar char="-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5846D4-9FA8-E101-E8DC-45D2E1D0767C}"/>
              </a:ext>
            </a:extLst>
          </p:cNvPr>
          <p:cNvSpPr txBox="1"/>
          <p:nvPr/>
        </p:nvSpPr>
        <p:spPr>
          <a:xfrm>
            <a:off x="7288589" y="834971"/>
            <a:ext cx="4395554" cy="4556820"/>
          </a:xfrm>
          <a:prstGeom prst="roundRect">
            <a:avLst/>
          </a:prstGeom>
          <a:solidFill>
            <a:srgbClr val="008000"/>
          </a:solidFill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  <a:endParaRPr lang="en-US" sz="2400" b="1" i="0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  <a:cs typeface="Calibri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Calibri"/>
              </a:rPr>
              <a:t>Medication review must be completed by a prescribing practitioner.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Calibri"/>
              </a:rPr>
              <a:t>A free-standing medication list is acceptable if there is documentation to indicate the appropriate provider reviewed the medication list in the measurement year.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Calibri"/>
              </a:rPr>
              <a:t>Pain assessment can include positive and/or negative findings.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4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78" y="529390"/>
            <a:ext cx="10978219" cy="662125"/>
          </a:xfrm>
        </p:spPr>
        <p:txBody>
          <a:bodyPr>
            <a:normAutofit/>
          </a:bodyPr>
          <a:lstStyle/>
          <a:p>
            <a:r>
              <a:rPr lang="en-US" noProof="0" dirty="0">
                <a:solidFill>
                  <a:schemeClr val="accent2">
                    <a:lumMod val="75000"/>
                  </a:schemeClr>
                </a:solidFill>
              </a:rPr>
              <a:t>Thank you for attending!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84905B-056B-03E1-A59F-2949C9C33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3" y="1427220"/>
            <a:ext cx="10978134" cy="531845"/>
          </a:xfrm>
        </p:spPr>
        <p:txBody>
          <a:bodyPr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sz="2000" spc="15" dirty="0">
                <a:solidFill>
                  <a:prstClr val="black"/>
                </a:solidFill>
                <a:latin typeface="Calibri" panose="02020603050405020304" pitchFamily="2"/>
              </a:rPr>
              <a:t>Today’s webinar is presented to you by the following three health plans.</a:t>
            </a:r>
            <a:endParaRPr kumimoji="0" lang="en-US" sz="2000" b="0" i="0" u="none" strike="noStrike" kern="1200" cap="none" spc="1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</p:txBody>
      </p:sp>
      <p:pic>
        <p:nvPicPr>
          <p:cNvPr id="4" name="Picture 3" descr="Iowa Total Care Trademark">
            <a:extLst>
              <a:ext uri="{FF2B5EF4-FFF2-40B4-BE49-F238E27FC236}">
                <a16:creationId xmlns:a16="http://schemas.microsoft.com/office/drawing/2014/main" id="{172DF94A-875B-6E1C-C29D-16CA238A6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67" y="2170891"/>
            <a:ext cx="2195040" cy="640080"/>
          </a:xfrm>
          <a:prstGeom prst="rect">
            <a:avLst/>
          </a:prstGeom>
        </p:spPr>
      </p:pic>
      <p:pic>
        <p:nvPicPr>
          <p:cNvPr id="1028" name="Picture 4" descr="Iowa Health Link Iowa HHS&#10;&#10;Hawki Iowa HHS">
            <a:extLst>
              <a:ext uri="{FF2B5EF4-FFF2-40B4-BE49-F238E27FC236}">
                <a16:creationId xmlns:a16="http://schemas.microsoft.com/office/drawing/2014/main" id="{AFF42FD5-DE12-447D-1455-29D646801D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41"/>
          <a:stretch/>
        </p:blipFill>
        <p:spPr bwMode="auto">
          <a:xfrm>
            <a:off x="1039762" y="3307703"/>
            <a:ext cx="2381250" cy="101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ome State Health">
            <a:extLst>
              <a:ext uri="{FF2B5EF4-FFF2-40B4-BE49-F238E27FC236}">
                <a16:creationId xmlns:a16="http://schemas.microsoft.com/office/drawing/2014/main" id="{2D5B9B1B-238F-8D19-A943-41003E3333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995" y="2131533"/>
            <a:ext cx="2134490" cy="640080"/>
          </a:xfrm>
          <a:prstGeom prst="rect">
            <a:avLst/>
          </a:prstGeom>
        </p:spPr>
      </p:pic>
      <p:pic>
        <p:nvPicPr>
          <p:cNvPr id="1026" name="Picture 2" descr="Ambetter from Home State Health">
            <a:extLst>
              <a:ext uri="{FF2B5EF4-FFF2-40B4-BE49-F238E27FC236}">
                <a16:creationId xmlns:a16="http://schemas.microsoft.com/office/drawing/2014/main" id="{44D8C9C6-2374-409E-0F51-9790EA78D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598" y="3307703"/>
            <a:ext cx="1807285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ellcare By Allwell">
            <a:extLst>
              <a:ext uri="{FF2B5EF4-FFF2-40B4-BE49-F238E27FC236}">
                <a16:creationId xmlns:a16="http://schemas.microsoft.com/office/drawing/2014/main" id="{A1ACC698-3A18-DD03-679D-CD4EBC0FC0B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" t="15556" r="11763" b="15346"/>
          <a:stretch/>
        </p:blipFill>
        <p:spPr>
          <a:xfrm>
            <a:off x="5160598" y="4251027"/>
            <a:ext cx="1553362" cy="640080"/>
          </a:xfrm>
          <a:prstGeom prst="rect">
            <a:avLst/>
          </a:prstGeom>
        </p:spPr>
      </p:pic>
      <p:pic>
        <p:nvPicPr>
          <p:cNvPr id="10" name="Picture 9" descr="Show Me Healthy Kids &#10;Managed By Home State Health">
            <a:extLst>
              <a:ext uri="{FF2B5EF4-FFF2-40B4-BE49-F238E27FC236}">
                <a16:creationId xmlns:a16="http://schemas.microsoft.com/office/drawing/2014/main" id="{50FEABC8-80B3-B1B2-8910-EC7B64E34F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5243" y="5126812"/>
            <a:ext cx="1970887" cy="607935"/>
          </a:xfrm>
          <a:prstGeom prst="rect">
            <a:avLst/>
          </a:prstGeom>
        </p:spPr>
      </p:pic>
      <p:pic>
        <p:nvPicPr>
          <p:cNvPr id="3" name="Picture 2" descr="Sunflower Health Plan">
            <a:extLst>
              <a:ext uri="{FF2B5EF4-FFF2-40B4-BE49-F238E27FC236}">
                <a16:creationId xmlns:a16="http://schemas.microsoft.com/office/drawing/2014/main" id="{CB506A96-F7CF-13E7-D3DB-339D8E11EC7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091" y="2170431"/>
            <a:ext cx="2179394" cy="640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7D68C9-3D21-F497-957E-4639B54CB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73425" y="2131533"/>
            <a:ext cx="0" cy="391470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E155E4-2B0F-B0AA-4C77-B6635028D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64290" y="2131533"/>
            <a:ext cx="0" cy="391470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mbetter From Sunflower Health Plan Insured by Celtic Insurance Company">
            <a:extLst>
              <a:ext uri="{FF2B5EF4-FFF2-40B4-BE49-F238E27FC236}">
                <a16:creationId xmlns:a16="http://schemas.microsoft.com/office/drawing/2014/main" id="{6729F819-2677-4E2C-8857-0E3C29B3151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063" y="3307703"/>
            <a:ext cx="1665451" cy="640080"/>
          </a:xfrm>
          <a:prstGeom prst="rect">
            <a:avLst/>
          </a:prstGeom>
        </p:spPr>
      </p:pic>
      <p:pic>
        <p:nvPicPr>
          <p:cNvPr id="12" name="Picture 11" descr="Wellcare By Allwell Trademark">
            <a:extLst>
              <a:ext uri="{FF2B5EF4-FFF2-40B4-BE49-F238E27FC236}">
                <a16:creationId xmlns:a16="http://schemas.microsoft.com/office/drawing/2014/main" id="{AC31FC9E-995C-5E18-6061-CDC018ADBB8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" t="15556" r="11763" b="15346"/>
          <a:stretch/>
        </p:blipFill>
        <p:spPr>
          <a:xfrm>
            <a:off x="9131063" y="4251027"/>
            <a:ext cx="1553362" cy="64008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B1AADEF-2BFF-E2F1-9F67-5A579CED4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1578" y="3004458"/>
            <a:ext cx="109782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KanCare AD Astra Per Aspera">
            <a:extLst>
              <a:ext uri="{FF2B5EF4-FFF2-40B4-BE49-F238E27FC236}">
                <a16:creationId xmlns:a16="http://schemas.microsoft.com/office/drawing/2014/main" id="{096606FD-DB20-9C24-D067-1EF81A606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698" y="5194351"/>
            <a:ext cx="1141975" cy="55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26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7050" y="204299"/>
            <a:ext cx="11862062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EED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(Eye Exam for Patients with Diabetes)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38" y="1180748"/>
            <a:ext cx="6504611" cy="509517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EED</a:t>
            </a:r>
          </a:p>
          <a:p>
            <a:pPr marL="450850" indent="-285750">
              <a:lnSpc>
                <a:spcPct val="15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 2023-2024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Retinal or dilated eye exam results (conducted by an optometrist, ophthalmologist, or other eye care professional).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Provider credentials must be included.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Chart/photograph of retina performed by an eye care professional and results.</a:t>
            </a:r>
          </a:p>
          <a:p>
            <a:pPr lvl="1">
              <a:lnSpc>
                <a:spcPct val="15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BB4E9F-F8DB-79C6-74E5-ECC565313D99}"/>
              </a:ext>
            </a:extLst>
          </p:cNvPr>
          <p:cNvSpPr txBox="1"/>
          <p:nvPr/>
        </p:nvSpPr>
        <p:spPr>
          <a:xfrm>
            <a:off x="7288589" y="1273121"/>
            <a:ext cx="4395554" cy="2553891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Eye exams must be performed by </a:t>
            </a: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eye care professional. 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Provider credentials must be present.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493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6">
            <a:extLst>
              <a:ext uri="{FF2B5EF4-FFF2-40B4-BE49-F238E27FC236}">
                <a16:creationId xmlns:a16="http://schemas.microsoft.com/office/drawing/2014/main" id="{47E784DB-2925-4F15-B0B0-01ACA7E6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66" y="370770"/>
            <a:ext cx="10978219" cy="1007311"/>
          </a:xfrm>
        </p:spPr>
        <p:txBody>
          <a:bodyPr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chemeClr val="tx1"/>
                </a:solidFill>
                <a:latin typeface="Calibri" panose="020F0502020204030204"/>
                <a:ea typeface="Centene Sans" pitchFamily="2" charset="0"/>
                <a:cs typeface="+mn-cs"/>
              </a:rPr>
              <a:t>HEDIS Measure for GSD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</a:br>
            <a:r>
              <a:rPr lang="en-US" sz="2200" b="1" dirty="0">
                <a:solidFill>
                  <a:schemeClr val="tx1"/>
                </a:solidFill>
                <a:latin typeface="Calibri" panose="020F0502020204030204"/>
                <a:ea typeface="Centene Sans" pitchFamily="2" charset="0"/>
                <a:cs typeface="+mn-cs"/>
              </a:rPr>
              <a:t>(Glycemic Status Assessment for Patients with Diabetes)</a:t>
            </a:r>
            <a:br>
              <a:rPr lang="en-US" sz="2200" b="1" dirty="0">
                <a:solidFill>
                  <a:schemeClr val="tx1"/>
                </a:solidFill>
                <a:latin typeface="Calibri" panose="020F0502020204030204"/>
                <a:ea typeface="Centene Sans" pitchFamily="2" charset="0"/>
                <a:cs typeface="+mn-cs"/>
              </a:rPr>
            </a:br>
            <a:endParaRPr lang="en-IN" sz="2200" b="1" dirty="0">
              <a:solidFill>
                <a:schemeClr val="tx1"/>
              </a:solidFill>
              <a:latin typeface="Calibri" panose="020F0502020204030204"/>
              <a:ea typeface="Centene Sans" pitchFamily="2" charset="0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22" y="1653299"/>
            <a:ext cx="6143948" cy="2185754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SzPct val="100000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GSD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450850" indent="-28575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 2024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Most recent (latest) HbA1c documented in medical record (dated and results).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Dated flow sheets: Diabetic lab results.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F069C2-3CFF-EB9D-B14A-70613F856A98}"/>
              </a:ext>
            </a:extLst>
          </p:cNvPr>
          <p:cNvSpPr txBox="1"/>
          <p:nvPr/>
        </p:nvSpPr>
        <p:spPr>
          <a:xfrm>
            <a:off x="1626540" y="4529264"/>
            <a:ext cx="392931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Example of latest results needed </a:t>
            </a:r>
          </a:p>
        </p:txBody>
      </p:sp>
      <p:graphicFrame>
        <p:nvGraphicFramePr>
          <p:cNvPr id="2" name="Table 2" descr="A tabular representation titled Example of latest results needed has seven columns, namely, Test, Reference range, 11/5/M Y, 6/19/M Y, 2/11/M Y, 11/3/P Y, and 8/27/P Y.">
            <a:extLst>
              <a:ext uri="{FF2B5EF4-FFF2-40B4-BE49-F238E27FC236}">
                <a16:creationId xmlns:a16="http://schemas.microsoft.com/office/drawing/2014/main" id="{91C92BF0-5A10-8A78-B474-445FBE0D2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58744"/>
              </p:ext>
            </p:extLst>
          </p:nvPr>
        </p:nvGraphicFramePr>
        <p:xfrm>
          <a:off x="649133" y="4897877"/>
          <a:ext cx="6055329" cy="1036320"/>
        </p:xfrm>
        <a:graphic>
          <a:graphicData uri="http://schemas.openxmlformats.org/drawingml/2006/table">
            <a:tbl>
              <a:tblPr firstRow="1" bandRow="1"/>
              <a:tblGrid>
                <a:gridCol w="755571">
                  <a:extLst>
                    <a:ext uri="{9D8B030D-6E8A-4147-A177-3AD203B41FA5}">
                      <a16:colId xmlns:a16="http://schemas.microsoft.com/office/drawing/2014/main" val="3077320387"/>
                    </a:ext>
                  </a:extLst>
                </a:gridCol>
                <a:gridCol w="924791">
                  <a:extLst>
                    <a:ext uri="{9D8B030D-6E8A-4147-A177-3AD203B41FA5}">
                      <a16:colId xmlns:a16="http://schemas.microsoft.com/office/drawing/2014/main" val="777227518"/>
                    </a:ext>
                  </a:extLst>
                </a:gridCol>
                <a:gridCol w="914779">
                  <a:extLst>
                    <a:ext uri="{9D8B030D-6E8A-4147-A177-3AD203B41FA5}">
                      <a16:colId xmlns:a16="http://schemas.microsoft.com/office/drawing/2014/main" val="2408690900"/>
                    </a:ext>
                  </a:extLst>
                </a:gridCol>
                <a:gridCol w="865047">
                  <a:extLst>
                    <a:ext uri="{9D8B030D-6E8A-4147-A177-3AD203B41FA5}">
                      <a16:colId xmlns:a16="http://schemas.microsoft.com/office/drawing/2014/main" val="2221596789"/>
                    </a:ext>
                  </a:extLst>
                </a:gridCol>
                <a:gridCol w="865047">
                  <a:extLst>
                    <a:ext uri="{9D8B030D-6E8A-4147-A177-3AD203B41FA5}">
                      <a16:colId xmlns:a16="http://schemas.microsoft.com/office/drawing/2014/main" val="4401650"/>
                    </a:ext>
                  </a:extLst>
                </a:gridCol>
                <a:gridCol w="865047">
                  <a:extLst>
                    <a:ext uri="{9D8B030D-6E8A-4147-A177-3AD203B41FA5}">
                      <a16:colId xmlns:a16="http://schemas.microsoft.com/office/drawing/2014/main" val="2971838660"/>
                    </a:ext>
                  </a:extLst>
                </a:gridCol>
                <a:gridCol w="865047">
                  <a:extLst>
                    <a:ext uri="{9D8B030D-6E8A-4147-A177-3AD203B41FA5}">
                      <a16:colId xmlns:a16="http://schemas.microsoft.com/office/drawing/2014/main" val="4220180015"/>
                    </a:ext>
                  </a:extLst>
                </a:gridCol>
              </a:tblGrid>
              <a:tr h="477054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Test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Reference Range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8000"/>
                          </a:solidFill>
                        </a:rPr>
                        <a:t>11/5/MY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6/19/MY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2/11/MY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11/3/PY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8/27/PY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97161"/>
                  </a:ext>
                </a:extLst>
              </a:tr>
              <a:tr h="477054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Hgb A1c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&lt;5.7 (% of total Hgb)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8000"/>
                          </a:solidFill>
                        </a:rPr>
                        <a:t>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7.4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6.6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21628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7BB3FBF-2913-433F-1F3A-D6D0DD3B4D0C}"/>
              </a:ext>
            </a:extLst>
          </p:cNvPr>
          <p:cNvSpPr txBox="1"/>
          <p:nvPr/>
        </p:nvSpPr>
        <p:spPr>
          <a:xfrm>
            <a:off x="7300086" y="1702958"/>
            <a:ext cx="4395554" cy="2894409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Latest HbA1c of the measurement year is needed.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Flowsheets or office visit notes </a:t>
            </a:r>
            <a:b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1214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43970" y="423744"/>
            <a:ext cx="11304060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IMA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(Immunizations for Adolescents)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995" y="1451412"/>
            <a:ext cx="5532005" cy="289198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Pts val="2800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IMA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450850" indent="-28575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Services: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Immunizations between 9</a:t>
            </a:r>
            <a:r>
              <a:rPr kumimoji="0" lang="en-US" sz="18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th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 and </a:t>
            </a:r>
            <a:b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</a:b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13</a:t>
            </a:r>
            <a:r>
              <a:rPr kumimoji="0" lang="en-US" sz="18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th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 birthdays</a:t>
            </a:r>
          </a:p>
          <a:p>
            <a:pPr marL="1200150" lvl="2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Immunization records/certificates/logs, state immunization forms or registry printouts for Meningococcal (Men), Tdap and HPV vaccines.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Office/encounters</a:t>
            </a:r>
            <a:r>
              <a:rPr lang="en-US" sz="16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 notes with evidence of immunizations given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Well-child checklists/allergy list.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latin typeface="Centene Sans" pitchFamily="50" charset="0"/>
              <a:ea typeface="Centene Sans" pitchFamily="50" charset="0"/>
              <a:cs typeface="Arial"/>
            </a:endParaRPr>
          </a:p>
          <a:p>
            <a:pPr lvl="1">
              <a:lnSpc>
                <a:spcPct val="15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0D03C45-9D09-D111-4058-1875728543BE}"/>
              </a:ext>
            </a:extLst>
          </p:cNvPr>
          <p:cNvSpPr/>
          <p:nvPr/>
        </p:nvSpPr>
        <p:spPr>
          <a:xfrm>
            <a:off x="1801503" y="4693177"/>
            <a:ext cx="2477418" cy="713411"/>
          </a:xfrm>
          <a:custGeom>
            <a:avLst/>
            <a:gdLst>
              <a:gd name="connsiteX0" fmla="*/ 0 w 9023125"/>
              <a:gd name="connsiteY0" fmla="*/ 77545 h 775446"/>
              <a:gd name="connsiteX1" fmla="*/ 77545 w 9023125"/>
              <a:gd name="connsiteY1" fmla="*/ 0 h 775446"/>
              <a:gd name="connsiteX2" fmla="*/ 8945580 w 9023125"/>
              <a:gd name="connsiteY2" fmla="*/ 0 h 775446"/>
              <a:gd name="connsiteX3" fmla="*/ 9023125 w 9023125"/>
              <a:gd name="connsiteY3" fmla="*/ 77545 h 775446"/>
              <a:gd name="connsiteX4" fmla="*/ 9023125 w 9023125"/>
              <a:gd name="connsiteY4" fmla="*/ 697901 h 775446"/>
              <a:gd name="connsiteX5" fmla="*/ 8945580 w 9023125"/>
              <a:gd name="connsiteY5" fmla="*/ 775446 h 775446"/>
              <a:gd name="connsiteX6" fmla="*/ 77545 w 9023125"/>
              <a:gd name="connsiteY6" fmla="*/ 775446 h 775446"/>
              <a:gd name="connsiteX7" fmla="*/ 0 w 9023125"/>
              <a:gd name="connsiteY7" fmla="*/ 697901 h 775446"/>
              <a:gd name="connsiteX8" fmla="*/ 0 w 9023125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23125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8945580" y="0"/>
                </a:lnTo>
                <a:cubicBezTo>
                  <a:pt x="8988407" y="0"/>
                  <a:pt x="9023125" y="34718"/>
                  <a:pt x="9023125" y="77545"/>
                </a:cubicBezTo>
                <a:lnTo>
                  <a:pt x="9023125" y="697901"/>
                </a:lnTo>
                <a:cubicBezTo>
                  <a:pt x="9023125" y="740728"/>
                  <a:pt x="8988407" y="775446"/>
                  <a:pt x="8945580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008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8442" tIns="148442" rIns="148442" bIns="148442" numCol="1" spcCol="1270" anchor="ctr" anchorCtr="0">
            <a:noAutofit/>
          </a:bodyPr>
          <a:lstStyle/>
          <a:p>
            <a:pPr marL="0" marR="0" lvl="0" indent="0" algn="ctr" defTabSz="1466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AA750B9-97D1-A967-38D4-592FC576DEC7}"/>
              </a:ext>
            </a:extLst>
          </p:cNvPr>
          <p:cNvSpPr/>
          <p:nvPr/>
        </p:nvSpPr>
        <p:spPr>
          <a:xfrm>
            <a:off x="1817712" y="540658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 (1)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F1E2355-C5A2-1384-D3ED-467F7B365B75}"/>
              </a:ext>
            </a:extLst>
          </p:cNvPr>
          <p:cNvSpPr/>
          <p:nvPr/>
        </p:nvSpPr>
        <p:spPr>
          <a:xfrm>
            <a:off x="2654322" y="540658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Tdap (1)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7DF8C26-4E7D-1C04-F78A-F5F779619765}"/>
              </a:ext>
            </a:extLst>
          </p:cNvPr>
          <p:cNvSpPr/>
          <p:nvPr/>
        </p:nvSpPr>
        <p:spPr>
          <a:xfrm>
            <a:off x="3490933" y="5406588"/>
            <a:ext cx="771781" cy="713411"/>
          </a:xfrm>
          <a:custGeom>
            <a:avLst/>
            <a:gdLst>
              <a:gd name="connsiteX0" fmla="*/ 0 w 838892"/>
              <a:gd name="connsiteY0" fmla="*/ 77545 h 775446"/>
              <a:gd name="connsiteX1" fmla="*/ 77545 w 838892"/>
              <a:gd name="connsiteY1" fmla="*/ 0 h 775446"/>
              <a:gd name="connsiteX2" fmla="*/ 761347 w 838892"/>
              <a:gd name="connsiteY2" fmla="*/ 0 h 775446"/>
              <a:gd name="connsiteX3" fmla="*/ 838892 w 838892"/>
              <a:gd name="connsiteY3" fmla="*/ 77545 h 775446"/>
              <a:gd name="connsiteX4" fmla="*/ 838892 w 838892"/>
              <a:gd name="connsiteY4" fmla="*/ 697901 h 775446"/>
              <a:gd name="connsiteX5" fmla="*/ 761347 w 838892"/>
              <a:gd name="connsiteY5" fmla="*/ 775446 h 775446"/>
              <a:gd name="connsiteX6" fmla="*/ 77545 w 838892"/>
              <a:gd name="connsiteY6" fmla="*/ 775446 h 775446"/>
              <a:gd name="connsiteX7" fmla="*/ 0 w 838892"/>
              <a:gd name="connsiteY7" fmla="*/ 697901 h 775446"/>
              <a:gd name="connsiteX8" fmla="*/ 0 w 838892"/>
              <a:gd name="connsiteY8" fmla="*/ 77545 h 77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892" h="775446">
                <a:moveTo>
                  <a:pt x="0" y="77545"/>
                </a:moveTo>
                <a:cubicBezTo>
                  <a:pt x="0" y="34718"/>
                  <a:pt x="34718" y="0"/>
                  <a:pt x="77545" y="0"/>
                </a:cubicBezTo>
                <a:lnTo>
                  <a:pt x="761347" y="0"/>
                </a:lnTo>
                <a:cubicBezTo>
                  <a:pt x="804174" y="0"/>
                  <a:pt x="838892" y="34718"/>
                  <a:pt x="838892" y="77545"/>
                </a:cubicBezTo>
                <a:lnTo>
                  <a:pt x="838892" y="697901"/>
                </a:lnTo>
                <a:cubicBezTo>
                  <a:pt x="838892" y="740728"/>
                  <a:pt x="804174" y="775446"/>
                  <a:pt x="761347" y="775446"/>
                </a:cubicBezTo>
                <a:lnTo>
                  <a:pt x="77545" y="775446"/>
                </a:lnTo>
                <a:cubicBezTo>
                  <a:pt x="34718" y="775446"/>
                  <a:pt x="0" y="740728"/>
                  <a:pt x="0" y="697901"/>
                </a:cubicBezTo>
                <a:lnTo>
                  <a:pt x="0" y="77545"/>
                </a:lnTo>
                <a:close/>
              </a:path>
            </a:pathLst>
          </a:custGeom>
          <a:solidFill>
            <a:srgbClr val="7BAA3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12" tIns="98912" rIns="98912" bIns="98912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HPV 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 or 3 doses)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5AC785-8C66-90C8-874E-ED247E5594EE}"/>
              </a:ext>
            </a:extLst>
          </p:cNvPr>
          <p:cNvSpPr txBox="1"/>
          <p:nvPr/>
        </p:nvSpPr>
        <p:spPr>
          <a:xfrm>
            <a:off x="7352476" y="748241"/>
            <a:ext cx="4395554" cy="3234928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Immunizations must clearly show evidence that they were given and not merely ordered.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Immunization records/logs </a:t>
            </a:r>
            <a:b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647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43970" y="423744"/>
            <a:ext cx="11304060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LSC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(Lead Screening in Children)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995" y="1430630"/>
            <a:ext cx="5932056" cy="4661718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Pts val="2800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LSC</a:t>
            </a:r>
          </a:p>
          <a:p>
            <a:pPr marL="450850" indent="-285750">
              <a:lnSpc>
                <a:spcPct val="10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Services: 2023-2024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Office/Encounter Notes.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Well-child exams.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18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Lab results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.</a:t>
            </a:r>
          </a:p>
          <a:p>
            <a:pPr marL="857250" lvl="1" indent="-285750">
              <a:lnSpc>
                <a:spcPct val="100000"/>
              </a:lnSpc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18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Lab Flowsheets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latin typeface="Centene Sans" pitchFamily="50" charset="0"/>
              <a:ea typeface="Centene Sans" pitchFamily="50" charset="0"/>
              <a:cs typeface="Arial"/>
            </a:endParaRPr>
          </a:p>
          <a:p>
            <a:pPr lvl="1">
              <a:lnSpc>
                <a:spcPct val="15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E67E3A-5C4B-4F58-8A41-E799927806A1}"/>
              </a:ext>
            </a:extLst>
          </p:cNvPr>
          <p:cNvSpPr txBox="1"/>
          <p:nvPr/>
        </p:nvSpPr>
        <p:spPr>
          <a:xfrm>
            <a:off x="7232452" y="1662641"/>
            <a:ext cx="4395554" cy="3915966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 test results are preferred.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 must be drawn on or before the second birthday.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Flowsheets or office visit notes are acceptable if the lab, collection date, and results are included.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989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17574" y="263534"/>
            <a:ext cx="10942959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PPC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(Prenatal and Postpartum Care)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70" y="1565707"/>
            <a:ext cx="6901603" cy="4777387"/>
          </a:xfrm>
        </p:spPr>
        <p:txBody>
          <a:bodyPr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58220"/>
              </a:buClr>
              <a:buSzPct val="100000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Medical Record Documentation for PPC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Dates of Service: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Deliveries in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2023-2024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Prenatal flow sheets (ACOG, EMR, or other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) and/or prenatal history, prenatal risk assessment and counseling/education.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lang="en-US" sz="1800" dirty="0">
                <a:solidFill>
                  <a:schemeClr val="tx2"/>
                </a:solidFill>
                <a:ea typeface="Centene Sans" pitchFamily="50" charset="0"/>
                <a:cs typeface="Arial"/>
              </a:rPr>
              <a:t>P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rogress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/office visit notes for duration of pregnancy.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lang="en-US" sz="1800" dirty="0">
                <a:solidFill>
                  <a:schemeClr val="tx2"/>
                </a:solidFill>
                <a:ea typeface="Centene Sans" pitchFamily="50" charset="0"/>
                <a:cs typeface="Arial"/>
              </a:rPr>
              <a:t>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ab reports/results related to and during pregnancy.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Ultrasound reports.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Hospital/delivery records.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lang="en-US" sz="1800" dirty="0">
                <a:solidFill>
                  <a:schemeClr val="tx2"/>
                </a:solidFill>
                <a:ea typeface="Centene Sans" pitchFamily="50" charset="0"/>
                <a:cs typeface="Arial"/>
              </a:rPr>
              <a:t>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onsult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 reports for duration of pregnancy.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Postpartum visits following delivery.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600" dirty="0"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96FFE4-1D1E-1A84-AEA6-5BD8936B506F}"/>
              </a:ext>
            </a:extLst>
          </p:cNvPr>
          <p:cNvSpPr txBox="1"/>
          <p:nvPr/>
        </p:nvSpPr>
        <p:spPr>
          <a:xfrm>
            <a:off x="7503429" y="1556738"/>
            <a:ext cx="4395554" cy="3234928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ACOG/Prenatal Flow Sheets must include provider credentials. 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separate list of providers and credentials may be included with the medical records if needed.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604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B04A7-FE4B-DB61-EFA0-0D74B89F0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FB1B611-CD6A-402A-72B9-ABE825EDDC7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30200" y="0"/>
            <a:ext cx="10942959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TRC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(Transitions of Care)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anose="020F0502020204030204"/>
              <a:ea typeface="Centene Sans" pitchFamily="2" charset="0"/>
              <a:cs typeface="Calibri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7DA98FC-6B3F-8434-D814-BC0331324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224" y="646331"/>
            <a:ext cx="11355248" cy="5659220"/>
          </a:xfrm>
        </p:spPr>
        <p:txBody>
          <a:bodyPr vert="horz" lIns="0" tIns="0" rIns="0" bIns="0" rtlCol="0" anchor="t">
            <a:noAutofit/>
          </a:bodyPr>
          <a:lstStyle/>
          <a:p>
            <a:pPr>
              <a:buSzPts val="2800"/>
              <a:defRPr/>
            </a:pPr>
            <a:r>
              <a:rPr lang="en-US" sz="1300" b="1" dirty="0">
                <a:solidFill>
                  <a:srgbClr val="008000"/>
                </a:solidFill>
                <a:ea typeface="Centene Sans" pitchFamily="2" charset="0"/>
              </a:rPr>
              <a:t> </a:t>
            </a:r>
            <a:r>
              <a:rPr lang="en-US" sz="2000" dirty="0">
                <a:solidFill>
                  <a:schemeClr val="tx2"/>
                </a:solidFill>
              </a:rPr>
              <a:t>Dates of Service: Discharged in 2024</a:t>
            </a:r>
            <a:r>
              <a:rPr lang="en-US" sz="2000" b="1" dirty="0">
                <a:solidFill>
                  <a:schemeClr val="tx2"/>
                </a:solidFill>
              </a:rPr>
              <a:t> </a:t>
            </a:r>
            <a:endParaRPr lang="en-US" sz="2000" b="1" dirty="0">
              <a:solidFill>
                <a:schemeClr val="tx2"/>
              </a:solidFill>
              <a:cs typeface="Calibri"/>
            </a:endParaRPr>
          </a:p>
          <a:p>
            <a:pPr lvl="1" indent="0">
              <a:spcBef>
                <a:spcPts val="1000"/>
              </a:spcBef>
              <a:buSzPts val="2800"/>
              <a:buNone/>
              <a:defRPr/>
            </a:pPr>
            <a:r>
              <a:rPr lang="en-US" sz="1300" b="1" dirty="0">
                <a:solidFill>
                  <a:schemeClr val="tx2"/>
                </a:solidFill>
              </a:rPr>
              <a:t>Notification</a:t>
            </a:r>
            <a:r>
              <a:rPr lang="en-US" sz="1300" b="1" i="0" dirty="0">
                <a:solidFill>
                  <a:schemeClr val="tx2"/>
                </a:solidFill>
                <a:effectLst/>
              </a:rPr>
              <a:t> of Inpatient Admission:</a:t>
            </a:r>
            <a:r>
              <a:rPr lang="en-US" sz="1300" b="0" i="1" dirty="0">
                <a:solidFill>
                  <a:schemeClr val="tx2"/>
                </a:solidFill>
                <a:effectLst/>
              </a:rPr>
              <a:t> </a:t>
            </a:r>
            <a:r>
              <a:rPr lang="en-US" sz="1300" b="0" i="0" dirty="0">
                <a:solidFill>
                  <a:schemeClr val="tx2"/>
                </a:solidFill>
                <a:effectLst/>
              </a:rPr>
              <a:t>Receipt of notification of inpatient admission on the day of admission through two days after the admission (three total days).</a:t>
            </a:r>
            <a:endParaRPr lang="en-US" sz="1300" b="0" i="0" dirty="0">
              <a:solidFill>
                <a:schemeClr val="tx2"/>
              </a:solidFill>
              <a:effectLst/>
              <a:cs typeface="Calibri"/>
            </a:endParaRP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dirty="0">
                <a:solidFill>
                  <a:schemeClr val="tx2"/>
                </a:solidFill>
              </a:rPr>
              <a:t>Outpatient documentation must include proof that the notification was received within three days.</a:t>
            </a:r>
            <a:endParaRPr lang="en-US" sz="1300" dirty="0">
              <a:solidFill>
                <a:schemeClr val="tx2"/>
              </a:solidFill>
              <a:cs typeface="Calibri" panose="020F0502020204030204"/>
            </a:endParaRP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dirty="0">
                <a:solidFill>
                  <a:schemeClr val="tx2"/>
                </a:solidFill>
              </a:rPr>
              <a:t>For shared EMR’s, documentation must show the admission notification occurred within three days </a:t>
            </a:r>
            <a:r>
              <a:rPr lang="en-US" sz="1300" b="1" i="1" dirty="0">
                <a:solidFill>
                  <a:schemeClr val="tx2"/>
                </a:solidFill>
              </a:rPr>
              <a:t>AND</a:t>
            </a:r>
            <a:r>
              <a:rPr lang="en-US" sz="1300" dirty="0">
                <a:solidFill>
                  <a:schemeClr val="tx2"/>
                </a:solidFill>
              </a:rPr>
              <a:t> evidence the primary care provider </a:t>
            </a:r>
            <a:br>
              <a:rPr lang="en-US" sz="1300" dirty="0">
                <a:solidFill>
                  <a:schemeClr val="tx2"/>
                </a:solidFill>
              </a:rPr>
            </a:br>
            <a:r>
              <a:rPr lang="en-US" sz="1300" dirty="0">
                <a:solidFill>
                  <a:schemeClr val="tx2"/>
                </a:solidFill>
              </a:rPr>
              <a:t>had access.</a:t>
            </a:r>
            <a:endParaRPr lang="en-US" sz="1300" dirty="0">
              <a:solidFill>
                <a:schemeClr val="tx2"/>
              </a:solidFill>
              <a:cs typeface="Calibri"/>
            </a:endParaRP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Examples of acceptable documentation include: </a:t>
            </a:r>
            <a:endParaRPr lang="en-US" sz="1300" b="0" i="0" dirty="0">
              <a:solidFill>
                <a:schemeClr val="tx2"/>
              </a:solidFill>
              <a:effectLst/>
              <a:cs typeface="Calibri" panose="020F0502020204030204"/>
            </a:endParaRP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Dated communication note or copy of the original fax with received date. 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dirty="0">
                <a:solidFill>
                  <a:schemeClr val="tx2"/>
                </a:solidFill>
              </a:rPr>
              <a:t>Communication between primary care provider and emergency department or inpatient staff via phone, email, or fax.</a:t>
            </a:r>
            <a:endParaRPr lang="en-US" sz="1300" b="0" i="0" dirty="0">
              <a:solidFill>
                <a:schemeClr val="tx2"/>
              </a:solidFill>
              <a:effectLst/>
            </a:endParaRPr>
          </a:p>
          <a:p>
            <a:pPr marL="342900" lvl="2" indent="0">
              <a:buClr>
                <a:srgbClr val="F58220"/>
              </a:buClr>
              <a:buNone/>
            </a:pPr>
            <a:endParaRPr lang="en-US" sz="1300" b="1" i="0" dirty="0">
              <a:solidFill>
                <a:schemeClr val="tx2"/>
              </a:solidFill>
              <a:effectLst/>
            </a:endParaRPr>
          </a:p>
          <a:p>
            <a:pPr marL="342900" lvl="2" indent="0">
              <a:buClr>
                <a:srgbClr val="F58220"/>
              </a:buClr>
              <a:buNone/>
            </a:pPr>
            <a:r>
              <a:rPr lang="en-US" sz="1300" b="1" i="0" dirty="0">
                <a:solidFill>
                  <a:schemeClr val="tx2"/>
                </a:solidFill>
                <a:effectLst/>
              </a:rPr>
              <a:t>Receipt of Discharge Information</a:t>
            </a:r>
            <a:r>
              <a:rPr lang="en-US" sz="1300" b="1" i="1" dirty="0">
                <a:solidFill>
                  <a:schemeClr val="tx2"/>
                </a:solidFill>
                <a:effectLst/>
              </a:rPr>
              <a:t>:</a:t>
            </a:r>
            <a:r>
              <a:rPr lang="en-US" sz="1300" b="0" i="0" dirty="0">
                <a:solidFill>
                  <a:schemeClr val="tx2"/>
                </a:solidFill>
                <a:effectLst/>
              </a:rPr>
              <a:t> Receipt of discharge information on the day of discharge through two days after the discharge </a:t>
            </a:r>
            <a:br>
              <a:rPr lang="en-US" sz="1300" b="0" i="0" dirty="0">
                <a:solidFill>
                  <a:schemeClr val="tx2"/>
                </a:solidFill>
                <a:effectLst/>
              </a:rPr>
            </a:br>
            <a:r>
              <a:rPr lang="en-US" sz="1300" b="0" i="0" dirty="0">
                <a:solidFill>
                  <a:schemeClr val="tx2"/>
                </a:solidFill>
                <a:effectLst/>
              </a:rPr>
              <a:t>(three total days).</a:t>
            </a:r>
            <a:endParaRPr lang="en-US" sz="1300" b="0" i="0" dirty="0">
              <a:solidFill>
                <a:schemeClr val="tx2"/>
              </a:solidFill>
              <a:effectLst/>
              <a:cs typeface="Calibri"/>
            </a:endParaRP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dirty="0">
                <a:solidFill>
                  <a:schemeClr val="tx2"/>
                </a:solidFill>
              </a:rPr>
              <a:t>Include a copy of the discharge summary (with proof that the record was received </a:t>
            </a:r>
            <a:r>
              <a:rPr lang="en-US" sz="1300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Calibri"/>
              </a:rPr>
              <a:t>less than three days) within the outpatient record.</a:t>
            </a: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dirty="0">
                <a:solidFill>
                  <a:schemeClr val="tx2"/>
                </a:solidFill>
              </a:rPr>
              <a:t>At minimum, the discharge information must include ALL of the following: </a:t>
            </a:r>
            <a:endParaRPr lang="en-US" sz="1300" dirty="0">
              <a:solidFill>
                <a:schemeClr val="tx2"/>
              </a:solidFill>
              <a:cs typeface="Calibri"/>
            </a:endParaRP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Practitioner responsible for the members care during the inpatient stay.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dirty="0">
                <a:solidFill>
                  <a:schemeClr val="tx2"/>
                </a:solidFill>
              </a:rPr>
              <a:t>Procedures or treatment provided.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Diagnosis at discharge.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Current medication list.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dirty="0">
                <a:solidFill>
                  <a:schemeClr val="tx2"/>
                </a:solidFill>
              </a:rPr>
              <a:t>Testing results, documentation of pending tests, or no tests pending.</a:t>
            </a:r>
          </a:p>
          <a:p>
            <a:pPr marL="920750" lvl="2" indent="-285750">
              <a:buClr>
                <a:srgbClr val="7BAA3B"/>
              </a:buClr>
              <a:buFont typeface="Wingdings" panose="05000000000000000000" pitchFamily="2" charset="2"/>
              <a:buChar char="Ø"/>
            </a:pPr>
            <a:r>
              <a:rPr lang="en-US" sz="1300" b="0" i="0" dirty="0">
                <a:solidFill>
                  <a:schemeClr val="tx2"/>
                </a:solidFill>
                <a:effectLst/>
              </a:rPr>
              <a:t>Instructions for patient care post-</a:t>
            </a:r>
            <a:r>
              <a:rPr lang="en-US" sz="1300" dirty="0">
                <a:solidFill>
                  <a:schemeClr val="tx2"/>
                </a:solidFill>
              </a:rPr>
              <a:t>d</a:t>
            </a:r>
            <a:r>
              <a:rPr lang="en-US" sz="1300" b="0" i="0" dirty="0">
                <a:solidFill>
                  <a:schemeClr val="tx2"/>
                </a:solidFill>
                <a:effectLst/>
              </a:rPr>
              <a:t>ischarge.</a:t>
            </a:r>
          </a:p>
          <a:p>
            <a:pPr marL="577850" lvl="1" indent="-285750">
              <a:buFont typeface="Calibri" panose="020B0604020202020204" pitchFamily="34" charset="0"/>
              <a:buChar char="‒"/>
            </a:pPr>
            <a:r>
              <a:rPr lang="en-US" sz="1300" dirty="0">
                <a:solidFill>
                  <a:schemeClr val="tx2"/>
                </a:solidFill>
              </a:rPr>
              <a:t>For shared EMR’s, documentation must show the discharge summary was posted within three days </a:t>
            </a:r>
            <a:r>
              <a:rPr lang="en-US" sz="1300" b="1" i="1" dirty="0">
                <a:solidFill>
                  <a:schemeClr val="tx2"/>
                </a:solidFill>
              </a:rPr>
              <a:t>AND</a:t>
            </a:r>
            <a:r>
              <a:rPr lang="en-US" sz="1300" dirty="0">
                <a:solidFill>
                  <a:schemeClr val="tx2"/>
                </a:solidFill>
              </a:rPr>
              <a:t> evidence the primary care provider had access.</a:t>
            </a:r>
            <a:endParaRPr lang="en-US" sz="1300" dirty="0">
              <a:solidFill>
                <a:schemeClr val="tx2"/>
              </a:solidFill>
              <a:cs typeface="Calibri"/>
            </a:endParaRPr>
          </a:p>
          <a:p>
            <a:pPr marL="577850" lvl="1" indent="-285750">
              <a:buFont typeface="Calibri" panose="020B0604020202020204" pitchFamily="34" charset="0"/>
              <a:buChar char="‒"/>
            </a:pPr>
            <a:endParaRPr lang="en-US" sz="1300" dirty="0">
              <a:solidFill>
                <a:schemeClr val="tx2"/>
              </a:solidFill>
              <a:cs typeface="Calibri"/>
            </a:endParaRPr>
          </a:p>
          <a:p>
            <a:pPr lvl="1" indent="0">
              <a:buNone/>
            </a:pPr>
            <a:r>
              <a:rPr lang="en-US" sz="1300" b="1" dirty="0">
                <a:solidFill>
                  <a:schemeClr val="tx2"/>
                </a:solidFill>
              </a:rPr>
              <a:t>Medical records are REQUIRED for Notification of Inpatient Admission and Receipt of Discharge Information compliance. </a:t>
            </a:r>
            <a:endParaRPr lang="en-US" sz="1300" b="1" dirty="0">
              <a:solidFill>
                <a:schemeClr val="tx2"/>
              </a:solidFill>
              <a:cs typeface="Calibri"/>
            </a:endParaRPr>
          </a:p>
          <a:p>
            <a:pPr lvl="1" indent="0">
              <a:buNone/>
            </a:pPr>
            <a:r>
              <a:rPr lang="en-US" sz="1300" b="1" dirty="0">
                <a:solidFill>
                  <a:schemeClr val="tx2"/>
                </a:solidFill>
              </a:rPr>
              <a:t>Administrative reporting is </a:t>
            </a:r>
            <a:r>
              <a:rPr lang="en-US" sz="1300" b="1" i="1" dirty="0">
                <a:solidFill>
                  <a:schemeClr val="tx2"/>
                </a:solidFill>
              </a:rPr>
              <a:t>not</a:t>
            </a:r>
            <a:r>
              <a:rPr lang="en-US" sz="1300" b="1" dirty="0">
                <a:solidFill>
                  <a:schemeClr val="tx2"/>
                </a:solidFill>
              </a:rPr>
              <a:t> available.</a:t>
            </a:r>
            <a:endParaRPr lang="en-US" sz="1300" b="1" dirty="0">
              <a:solidFill>
                <a:schemeClr val="tx2"/>
              </a:solidFill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800" dirty="0">
              <a:ea typeface="Centene Sans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465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7250607E-65C2-4C51-A537-BAB68D1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15" y="482735"/>
            <a:ext cx="11098518" cy="45462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Calibri" panose="020F0502020204030204"/>
                <a:ea typeface="Centene Sans" pitchFamily="2" charset="0"/>
                <a:cs typeface="+mn-cs"/>
              </a:rPr>
              <a:t>HEDIS Measure for TRC, </a:t>
            </a:r>
            <a:r>
              <a:rPr lang="en-US" sz="4000" b="1" i="1" dirty="0">
                <a:solidFill>
                  <a:schemeClr val="tx2"/>
                </a:solidFill>
                <a:latin typeface="Calibri" panose="020F0502020204030204"/>
                <a:ea typeface="Centene Sans" pitchFamily="2" charset="0"/>
                <a:cs typeface="+mn-cs"/>
              </a:rPr>
              <a:t>continued</a:t>
            </a:r>
            <a:br>
              <a:rPr lang="en-US" sz="4000" b="1" i="1" dirty="0">
                <a:solidFill>
                  <a:schemeClr val="tx2"/>
                </a:solidFill>
                <a:latin typeface="Calibri" panose="020F0502020204030204"/>
                <a:ea typeface="Centene Sans" pitchFamily="2" charset="0"/>
                <a:cs typeface="+mn-cs"/>
              </a:rPr>
            </a:br>
            <a:b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</a:br>
            <a:endParaRPr lang="en-IN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310" y="984019"/>
            <a:ext cx="11354186" cy="5006290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F58220"/>
              </a:buClr>
              <a:buSzPct val="100000"/>
              <a:defRPr/>
            </a:pPr>
            <a:r>
              <a:rPr lang="en-US" sz="1800" b="1" dirty="0">
                <a:solidFill>
                  <a:schemeClr val="tx2"/>
                </a:solidFill>
                <a:ea typeface="Centene Sans" pitchFamily="2" charset="0"/>
              </a:rPr>
              <a:t>(T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2" charset="0"/>
                <a:cs typeface="+mn-cs"/>
              </a:rPr>
              <a:t>ransitions of Care</a:t>
            </a:r>
            <a:r>
              <a:rPr lang="en-US" sz="1800" b="1" dirty="0">
                <a:solidFill>
                  <a:schemeClr val="tx2"/>
                </a:solidFill>
                <a:ea typeface="Centene Sans" pitchFamily="2" charset="0"/>
              </a:rPr>
              <a:t>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Centene Sans" pitchFamily="2" charset="0"/>
              <a:cs typeface="+mn-cs"/>
            </a:endParaRPr>
          </a:p>
          <a:p>
            <a:pPr marL="279400">
              <a:lnSpc>
                <a:spcPct val="100000"/>
              </a:lnSpc>
              <a:spcBef>
                <a:spcPts val="600"/>
              </a:spcBef>
              <a:buSzPct val="100000"/>
              <a:defRPr/>
            </a:pPr>
            <a:r>
              <a:rPr lang="en-US" sz="1400" b="1" dirty="0">
                <a:solidFill>
                  <a:schemeClr val="tx2"/>
                </a:solidFill>
                <a:ea typeface="Centene Sans" pitchFamily="50" charset="0"/>
                <a:cs typeface="Arial"/>
              </a:rPr>
              <a:t>Patient Engagement After Inpatient Discharge: </a:t>
            </a:r>
            <a:r>
              <a:rPr lang="en-US" sz="1400" dirty="0">
                <a:solidFill>
                  <a:schemeClr val="tx2"/>
                </a:solidFill>
                <a:ea typeface="Centene Sans" pitchFamily="50" charset="0"/>
                <a:cs typeface="Arial"/>
              </a:rPr>
              <a:t>Patient engagement (e.g., office visits, visits to the home, telehealth, phone, </a:t>
            </a:r>
            <a:r>
              <a:rPr lang="en-US" sz="1400" dirty="0" err="1">
                <a:solidFill>
                  <a:schemeClr val="tx2"/>
                </a:solidFill>
                <a:ea typeface="Centene Sans" pitchFamily="50" charset="0"/>
                <a:cs typeface="Arial"/>
              </a:rPr>
              <a:t>etc</a:t>
            </a:r>
            <a:r>
              <a:rPr lang="en-US" sz="1400" dirty="0">
                <a:solidFill>
                  <a:schemeClr val="tx2"/>
                </a:solidFill>
                <a:ea typeface="Centene Sans" pitchFamily="50" charset="0"/>
                <a:cs typeface="Arial"/>
              </a:rPr>
              <a:t>) provided within 30 days after discharge.</a:t>
            </a:r>
          </a:p>
          <a:p>
            <a:pPr marL="279400">
              <a:lnSpc>
                <a:spcPct val="100000"/>
              </a:lnSpc>
              <a:spcBef>
                <a:spcPts val="600"/>
              </a:spcBef>
              <a:buSzPct val="100000"/>
              <a:defRPr/>
            </a:pPr>
            <a:r>
              <a:rPr lang="en-US" sz="1400" b="1" dirty="0">
                <a:solidFill>
                  <a:schemeClr val="tx2"/>
                </a:solidFill>
                <a:ea typeface="Centene Sans" pitchFamily="50" charset="0"/>
                <a:cs typeface="Arial"/>
              </a:rPr>
              <a:t>Medication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 Reconciliation Post-Discharge: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Medication recon</a:t>
            </a:r>
            <a:r>
              <a:rPr lang="en-US" sz="1400" dirty="0">
                <a:solidFill>
                  <a:schemeClr val="tx2"/>
                </a:solidFill>
                <a:ea typeface="Centene Sans" pitchFamily="50" charset="0"/>
                <a:cs typeface="Arial"/>
              </a:rPr>
              <a:t>ciliation on the date of discharge through 30 days after discharge (31 total days).</a:t>
            </a:r>
          </a:p>
          <a:p>
            <a:pPr marL="622300" lvl="2" indent="0">
              <a:lnSpc>
                <a:spcPct val="100000"/>
              </a:lnSpc>
              <a:spcBef>
                <a:spcPts val="600"/>
              </a:spcBef>
              <a:buSzPct val="100000"/>
              <a:buNone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58220"/>
              </a:buClr>
              <a:buSzPct val="100000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Medical Record Documentation for TRC</a:t>
            </a:r>
            <a:endParaRPr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buSzPct val="100000"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Dates of Service: </a:t>
            </a:r>
            <a:r>
              <a:rPr lang="en-US" sz="1800" dirty="0">
                <a:solidFill>
                  <a:schemeClr val="tx2"/>
                </a:solidFill>
                <a:ea typeface="Centene Sans" pitchFamily="50" charset="0"/>
                <a:cs typeface="Arial"/>
              </a:rPr>
              <a:t>Discharged in 2024</a:t>
            </a:r>
            <a:endParaRPr lang="en-US" sz="1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Office Notes/Service Visit Notes/Progress Notes.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Centene Sans" pitchFamily="50" charset="0"/>
                <a:cs typeface="Arial"/>
              </a:rPr>
              <a:t>Medication List.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lang="en-US" sz="1800" dirty="0">
                <a:solidFill>
                  <a:schemeClr val="tx2"/>
                </a:solidFill>
                <a:ea typeface="Centene Sans" pitchFamily="50" charset="0"/>
                <a:cs typeface="Arial"/>
              </a:rPr>
              <a:t>Hospital Notes (H&amp;P)/Records/ER Notes.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5822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58220"/>
              </a:solidFill>
              <a:effectLst/>
              <a:uLnTx/>
              <a:uFillTx/>
              <a:ea typeface="Centene Sans" pitchFamily="50" charset="0"/>
              <a:cs typeface="Arial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800" dirty="0">
              <a:ea typeface="Centene Sans" pitchFamily="50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3804C7-D601-3BCE-0001-B1F472CDC616}"/>
              </a:ext>
            </a:extLst>
          </p:cNvPr>
          <p:cNvSpPr txBox="1"/>
          <p:nvPr/>
        </p:nvSpPr>
        <p:spPr>
          <a:xfrm>
            <a:off x="6798074" y="2707156"/>
            <a:ext cx="4395554" cy="3234928"/>
          </a:xfrm>
          <a:prstGeom prst="roundRect">
            <a:avLst/>
          </a:prstGeom>
          <a:solidFill>
            <a:srgbClr val="008000"/>
          </a:solidFill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Medication Reconciliation may be completed without the </a:t>
            </a:r>
            <a:br>
              <a:rPr lang="en-US" sz="2000" dirty="0">
                <a:solidFill>
                  <a:srgbClr val="FFFFFF"/>
                </a:solidFill>
                <a:latin typeface="Calibri" panose="020F0502020204030204"/>
              </a:rPr>
            </a:br>
            <a:r>
              <a:rPr lang="en-US" sz="2000" dirty="0">
                <a:solidFill>
                  <a:srgbClr val="FFFFFF"/>
                </a:solidFill>
                <a:latin typeface="Calibri" panose="020F0502020204030204"/>
              </a:rPr>
              <a:t>member present. </a:t>
            </a:r>
          </a:p>
          <a:p>
            <a:pPr algn="ctr"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Calibri"/>
              </a:rPr>
              <a:t>Patient Engagement can take place with any staff.</a:t>
            </a:r>
          </a:p>
          <a:p>
            <a:pPr algn="ctr"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0083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704" y="444856"/>
            <a:ext cx="11442925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2" charset="0"/>
                <a:cs typeface="+mn-cs"/>
              </a:rPr>
              <a:t>HEDIS Measure for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WCC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(Weight Assessment &amp; Counseling for Nutrition and Physical Activity for Children/Adolescents)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566" y="1531412"/>
            <a:ext cx="6673045" cy="4631546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58220"/>
              </a:buClr>
              <a:buSzPct val="100000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Medical Record Documentation for WCC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Centene Sans" pitchFamily="50" charset="0"/>
              <a:cs typeface="Arial"/>
            </a:endParaRPr>
          </a:p>
          <a:p>
            <a:pPr marL="234950" lvl="1" indent="-285750">
              <a:lnSpc>
                <a:spcPct val="110000"/>
              </a:lnSpc>
              <a:buSzPct val="100000"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Dates of Service: 2024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Progress notes/office visit notes/telephonic or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telehealth notes.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Well-child check forms.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Daycare exam, state, sport or camp physicals.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Consult notes.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Height/weight/BMI growth charts </a:t>
            </a:r>
            <a:r>
              <a:rPr lang="en-US" sz="1800" dirty="0">
                <a:solidFill>
                  <a:schemeClr val="tx2"/>
                </a:solidFill>
                <a:latin typeface="Calibri" panose="020F0502020204030204"/>
                <a:ea typeface="Centene Sans" pitchFamily="50" charset="0"/>
                <a:cs typeface="Arial"/>
              </a:rPr>
              <a:t>graph and flowsheets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.</a:t>
            </a:r>
          </a:p>
          <a:p>
            <a:pPr marL="1200150" marR="0" lvl="2" indent="-28575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Centene Sans" pitchFamily="50" charset="0"/>
                <a:cs typeface="Arial"/>
              </a:rPr>
              <a:t>All referrals (dieticians, obesity/eating disorders, WIC).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B65275-38EF-7E32-1436-010DFDCC50B8}"/>
              </a:ext>
            </a:extLst>
          </p:cNvPr>
          <p:cNvSpPr txBox="1"/>
          <p:nvPr/>
        </p:nvSpPr>
        <p:spPr>
          <a:xfrm>
            <a:off x="7212027" y="1779302"/>
            <a:ext cx="4395554" cy="3915966"/>
          </a:xfrm>
          <a:prstGeom prst="round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Weight, Height, and BMI Percentile must be documented in measurement year.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Different dates of service </a:t>
            </a:r>
            <a:b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acceptable.</a:t>
            </a: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BMI value alone does not count, percentile must be included.</a:t>
            </a:r>
          </a:p>
        </p:txBody>
      </p:sp>
    </p:spTree>
    <p:extLst>
      <p:ext uri="{BB962C8B-B14F-4D97-AF65-F5344CB8AC3E}">
        <p14:creationId xmlns:p14="http://schemas.microsoft.com/office/powerpoint/2010/main" val="4011453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350C4A-9A87-4565-8D6D-45FA0580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Before we close…</a:t>
            </a:r>
            <a:endParaRPr lang="en-IN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42C11E0-6E26-4FE2-B150-191230205B9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23901" y="1626180"/>
            <a:ext cx="2149034" cy="4317420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 few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reminders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and tips: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78192DC-1771-4EA6-947C-676C9EB167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009899" y="1575380"/>
            <a:ext cx="8985600" cy="871200"/>
          </a:xfrm>
        </p:spPr>
        <p:txBody>
          <a:bodyPr lIns="90000" tIns="90000" rIns="90000" bIns="90000"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008"/>
              </a:spcAft>
              <a:defRPr/>
            </a:pPr>
            <a: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Health Plans will begin requesting medical records late </a:t>
            </a:r>
            <a:b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</a:br>
            <a: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January 2025.</a:t>
            </a:r>
          </a:p>
          <a:p>
            <a:endParaRPr lang="en-IN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51C2CE7-DCEA-4F3F-8E46-C03CAB47A3A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997198" y="2654881"/>
            <a:ext cx="8596969" cy="841776"/>
          </a:xfrm>
        </p:spPr>
        <p:txBody>
          <a:bodyPr lIns="90000" tIns="90000" rIns="90000" bIns="90000">
            <a:normAutofit fontScale="25000" lnSpcReduction="20000"/>
          </a:bodyPr>
          <a:lstStyle/>
          <a:p>
            <a:pPr marR="0" defTabSz="1066800" fontAlgn="auto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tabLst/>
              <a:defRPr/>
            </a:pPr>
            <a: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Return the requested medical records within seven days of receipt of request.</a:t>
            </a:r>
          </a:p>
          <a:p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E1F577F-9939-49C5-8EE4-64830CB877A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009898" y="3607380"/>
            <a:ext cx="8468297" cy="1007311"/>
          </a:xfrm>
        </p:spPr>
        <p:txBody>
          <a:bodyPr lIns="90000" tIns="90000" rIns="90000" bIns="90000">
            <a:normAutofit fontScale="25000" lnSpcReduction="20000"/>
          </a:bodyPr>
          <a:lstStyle/>
          <a:p>
            <a:pPr defTabSz="1066800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Reference slide 12 for your specific Health Plan’s fax number and email address.</a:t>
            </a:r>
          </a:p>
          <a:p>
            <a:endParaRPr lang="en-IN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B731918-4D38-493F-A68F-8B0291C461E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073398" y="4648780"/>
            <a:ext cx="8985599" cy="1007311"/>
          </a:xfrm>
        </p:spPr>
        <p:txBody>
          <a:bodyPr lIns="90000" tIns="90000" rIns="90000" bIns="90000"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9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Include a demographic sheet/face sheet with each patient’s medical record request.</a:t>
            </a:r>
            <a:endParaRPr lang="en-IN" sz="9600" dirty="0"/>
          </a:p>
        </p:txBody>
      </p:sp>
      <p:sp>
        <p:nvSpPr>
          <p:cNvPr id="23" name="Straight Connector 22">
            <a:extLst>
              <a:ext uri="{FF2B5EF4-FFF2-40B4-BE49-F238E27FC236}">
                <a16:creationId xmlns:a16="http://schemas.microsoft.com/office/drawing/2014/main" id="{790F1113-79BD-440B-BF98-F4296C851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4050" y="1520825"/>
            <a:ext cx="10978217" cy="0"/>
          </a:xfrm>
          <a:prstGeom prst="lin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traight Connector 23">
            <a:extLst>
              <a:ext uri="{FF2B5EF4-FFF2-40B4-BE49-F238E27FC236}">
                <a16:creationId xmlns:a16="http://schemas.microsoft.com/office/drawing/2014/main" id="{3A1032E9-6AD6-4F04-9DD6-18870B75B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0234" y="4562643"/>
            <a:ext cx="8782574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25" name="Straight Connector 24">
            <a:extLst>
              <a:ext uri="{FF2B5EF4-FFF2-40B4-BE49-F238E27FC236}">
                <a16:creationId xmlns:a16="http://schemas.microsoft.com/office/drawing/2014/main" id="{9EC18DE5-C0D2-4FE9-921F-1F73AC2BA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2393" y="2547464"/>
            <a:ext cx="8782574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traight Connector 25">
            <a:extLst>
              <a:ext uri="{FF2B5EF4-FFF2-40B4-BE49-F238E27FC236}">
                <a16:creationId xmlns:a16="http://schemas.microsoft.com/office/drawing/2014/main" id="{117786C6-7A85-47E8-A9E8-4A946F765F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2393" y="3574103"/>
            <a:ext cx="8782574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traight Connector 26">
            <a:extLst>
              <a:ext uri="{FF2B5EF4-FFF2-40B4-BE49-F238E27FC236}">
                <a16:creationId xmlns:a16="http://schemas.microsoft.com/office/drawing/2014/main" id="{41B0433A-48B5-44B4-8093-363B1289E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79284" y="5578643"/>
            <a:ext cx="8782574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4071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6840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3DFF-06DF-D54C-9DF3-3CFDEC8B2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HEDIS®</a:t>
            </a:r>
          </a:p>
        </p:txBody>
      </p:sp>
    </p:spTree>
    <p:extLst>
      <p:ext uri="{BB962C8B-B14F-4D97-AF65-F5344CB8AC3E}">
        <p14:creationId xmlns:p14="http://schemas.microsoft.com/office/powerpoint/2010/main" val="29653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A559D-CC3E-48BD-9095-8197D439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78" y="2007769"/>
            <a:ext cx="10978219" cy="100731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HEDIS stands for: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</a:br>
            <a:r>
              <a:rPr kumimoji="0" lang="en-US" sz="2400" b="1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ealthcare </a:t>
            </a:r>
            <a:r>
              <a:rPr kumimoji="0" lang="en-US" sz="2400" b="1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E</a:t>
            </a:r>
            <a:r>
              <a:rPr kumimoji="0" lang="en-US" sz="24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ffectiveness</a:t>
            </a:r>
            <a:r>
              <a:rPr kumimoji="0" lang="en-US" sz="2400" b="1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D</a:t>
            </a:r>
            <a:r>
              <a:rPr kumimoji="0" lang="en-US" sz="24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ata and </a:t>
            </a:r>
            <a:r>
              <a:rPr kumimoji="0" lang="en-US" sz="2400" b="1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nformation</a:t>
            </a:r>
            <a:r>
              <a:rPr kumimoji="0" lang="en-US" sz="2400" b="1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S</a:t>
            </a:r>
            <a:r>
              <a:rPr kumimoji="0" lang="en-US" sz="24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et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413D30-1A57-4B3D-B3F9-FFCD87F44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79" y="3255409"/>
            <a:ext cx="10978218" cy="4351338"/>
          </a:xfrm>
        </p:spPr>
        <p:txBody>
          <a:bodyPr/>
          <a:lstStyle/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3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HEDIS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srgbClr val="504E4A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is a comprehensive set of standardized </a:t>
            </a:r>
            <a:r>
              <a:rPr kumimoji="0" lang="en-US" sz="2000" b="0" i="1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performance measures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developed by the National Committee for Quality Assurance</a:t>
            </a:r>
            <a:r>
              <a:rPr kumimoji="0" lang="en-US" sz="2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(NCQA) to objectively measure, report, and compare quality across health plans.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</a:t>
            </a:r>
          </a:p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36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HEDIS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srgbClr val="92AF2B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rates are used to evaluate quality of care and services of health insurance companies to improve preventive health outreach for members and to evaluate practitioner’s preventive care efforts.</a:t>
            </a:r>
            <a:endParaRPr lang="en-IN" dirty="0"/>
          </a:p>
        </p:txBody>
      </p:sp>
      <p:grpSp>
        <p:nvGrpSpPr>
          <p:cNvPr id="28" name="Group 27" descr="HEDIS">
            <a:extLst>
              <a:ext uri="{FF2B5EF4-FFF2-40B4-BE49-F238E27FC236}">
                <a16:creationId xmlns:a16="http://schemas.microsoft.com/office/drawing/2014/main" id="{7E6824FA-6775-4C8A-BEB1-10114F489993}"/>
              </a:ext>
            </a:extLst>
          </p:cNvPr>
          <p:cNvGrpSpPr/>
          <p:nvPr/>
        </p:nvGrpSpPr>
        <p:grpSpPr>
          <a:xfrm>
            <a:off x="2253612" y="349148"/>
            <a:ext cx="7684775" cy="1497068"/>
            <a:chOff x="1985083" y="745918"/>
            <a:chExt cx="7684775" cy="149706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6E5446E-E904-484D-8627-1EF2B0F99847}"/>
                </a:ext>
              </a:extLst>
            </p:cNvPr>
            <p:cNvSpPr/>
            <p:nvPr/>
          </p:nvSpPr>
          <p:spPr>
            <a:xfrm>
              <a:off x="8173035" y="745918"/>
              <a:ext cx="1496823" cy="1497068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0124CF7-6E3B-482B-B4B7-0380434CB565}"/>
                </a:ext>
              </a:extLst>
            </p:cNvPr>
            <p:cNvSpPr/>
            <p:nvPr/>
          </p:nvSpPr>
          <p:spPr>
            <a:xfrm>
              <a:off x="8222425" y="795829"/>
              <a:ext cx="1397247" cy="1397246"/>
            </a:xfrm>
            <a:custGeom>
              <a:avLst/>
              <a:gdLst>
                <a:gd name="connsiteX0" fmla="*/ 0 w 1397247"/>
                <a:gd name="connsiteY0" fmla="*/ 698623 h 1397246"/>
                <a:gd name="connsiteX1" fmla="*/ 698624 w 1397247"/>
                <a:gd name="connsiteY1" fmla="*/ 0 h 1397246"/>
                <a:gd name="connsiteX2" fmla="*/ 1397248 w 1397247"/>
                <a:gd name="connsiteY2" fmla="*/ 698623 h 1397246"/>
                <a:gd name="connsiteX3" fmla="*/ 698624 w 1397247"/>
                <a:gd name="connsiteY3" fmla="*/ 1397246 h 1397246"/>
                <a:gd name="connsiteX4" fmla="*/ 0 w 1397247"/>
                <a:gd name="connsiteY4" fmla="*/ 698623 h 1397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247" h="1397246">
                  <a:moveTo>
                    <a:pt x="0" y="698623"/>
                  </a:moveTo>
                  <a:cubicBezTo>
                    <a:pt x="0" y="312784"/>
                    <a:pt x="312785" y="0"/>
                    <a:pt x="698624" y="0"/>
                  </a:cubicBezTo>
                  <a:cubicBezTo>
                    <a:pt x="1084463" y="0"/>
                    <a:pt x="1397248" y="312784"/>
                    <a:pt x="1397248" y="698623"/>
                  </a:cubicBezTo>
                  <a:cubicBezTo>
                    <a:pt x="1397248" y="1084462"/>
                    <a:pt x="1084463" y="1397246"/>
                    <a:pt x="698624" y="1397246"/>
                  </a:cubicBezTo>
                  <a:cubicBezTo>
                    <a:pt x="312785" y="1397246"/>
                    <a:pt x="0" y="1084462"/>
                    <a:pt x="0" y="698623"/>
                  </a:cubicBez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chemeClr val="accent6"/>
              </a:solidFill>
              <a:prstDash val="solid"/>
              <a:miter lim="800000"/>
            </a:ln>
            <a:effectLst/>
          </p:spPr>
          <p:txBody>
            <a:bodyPr spcFirstLastPara="0" vert="horz" wrap="square" lIns="283768" tIns="283464" rIns="282972" bIns="283464" numCol="1" spcCol="1270" anchor="ctr" anchorCtr="0">
              <a:noAutofit/>
            </a:bodyPr>
            <a:lstStyle/>
            <a:p>
              <a:pPr marL="0" marR="0" lvl="0" indent="0" algn="ctr" defTabSz="2933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1" name="Teardrop 30">
              <a:extLst>
                <a:ext uri="{FF2B5EF4-FFF2-40B4-BE49-F238E27FC236}">
                  <a16:creationId xmlns:a16="http://schemas.microsoft.com/office/drawing/2014/main" id="{0CC122C6-C533-4239-9E2A-EB39026A0741}"/>
                </a:ext>
              </a:extLst>
            </p:cNvPr>
            <p:cNvSpPr/>
            <p:nvPr/>
          </p:nvSpPr>
          <p:spPr>
            <a:xfrm rot="2700000">
              <a:off x="6625315" y="745996"/>
              <a:ext cx="1496650" cy="1496650"/>
            </a:xfrm>
            <a:prstGeom prst="teardrop">
              <a:avLst>
                <a:gd name="adj" fmla="val 10000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F5BBB8A-3E9C-468E-AE78-3485C36F2B55}"/>
                </a:ext>
              </a:extLst>
            </p:cNvPr>
            <p:cNvSpPr/>
            <p:nvPr/>
          </p:nvSpPr>
          <p:spPr>
            <a:xfrm>
              <a:off x="6676212" y="795829"/>
              <a:ext cx="1397247" cy="1397246"/>
            </a:xfrm>
            <a:custGeom>
              <a:avLst/>
              <a:gdLst>
                <a:gd name="connsiteX0" fmla="*/ 0 w 1397247"/>
                <a:gd name="connsiteY0" fmla="*/ 698623 h 1397246"/>
                <a:gd name="connsiteX1" fmla="*/ 698624 w 1397247"/>
                <a:gd name="connsiteY1" fmla="*/ 0 h 1397246"/>
                <a:gd name="connsiteX2" fmla="*/ 1397248 w 1397247"/>
                <a:gd name="connsiteY2" fmla="*/ 698623 h 1397246"/>
                <a:gd name="connsiteX3" fmla="*/ 698624 w 1397247"/>
                <a:gd name="connsiteY3" fmla="*/ 1397246 h 1397246"/>
                <a:gd name="connsiteX4" fmla="*/ 0 w 1397247"/>
                <a:gd name="connsiteY4" fmla="*/ 698623 h 1397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247" h="1397246">
                  <a:moveTo>
                    <a:pt x="0" y="698623"/>
                  </a:moveTo>
                  <a:cubicBezTo>
                    <a:pt x="0" y="312784"/>
                    <a:pt x="312785" y="0"/>
                    <a:pt x="698624" y="0"/>
                  </a:cubicBezTo>
                  <a:cubicBezTo>
                    <a:pt x="1084463" y="0"/>
                    <a:pt x="1397248" y="312784"/>
                    <a:pt x="1397248" y="698623"/>
                  </a:cubicBezTo>
                  <a:cubicBezTo>
                    <a:pt x="1397248" y="1084462"/>
                    <a:pt x="1084463" y="1397246"/>
                    <a:pt x="698624" y="1397246"/>
                  </a:cubicBezTo>
                  <a:cubicBezTo>
                    <a:pt x="312785" y="1397246"/>
                    <a:pt x="0" y="1084462"/>
                    <a:pt x="0" y="698623"/>
                  </a:cubicBez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282971" tIns="283464" rIns="283769" bIns="283464" numCol="1" spcCol="1270" anchor="ctr" anchorCtr="0">
              <a:noAutofit/>
            </a:bodyPr>
            <a:lstStyle/>
            <a:p>
              <a:pPr marL="0" marR="0" lvl="0" indent="0" algn="ctr" defTabSz="2933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</a:t>
              </a:r>
            </a:p>
          </p:txBody>
        </p:sp>
        <p:sp>
          <p:nvSpPr>
            <p:cNvPr id="33" name="Teardrop 32">
              <a:extLst>
                <a:ext uri="{FF2B5EF4-FFF2-40B4-BE49-F238E27FC236}">
                  <a16:creationId xmlns:a16="http://schemas.microsoft.com/office/drawing/2014/main" id="{03B83588-B7A4-4EC1-A4ED-CD068E6F376B}"/>
                </a:ext>
              </a:extLst>
            </p:cNvPr>
            <p:cNvSpPr/>
            <p:nvPr/>
          </p:nvSpPr>
          <p:spPr>
            <a:xfrm rot="2700000">
              <a:off x="5079102" y="745996"/>
              <a:ext cx="1496650" cy="1496650"/>
            </a:xfrm>
            <a:prstGeom prst="teardrop">
              <a:avLst>
                <a:gd name="adj" fmla="val 100000"/>
              </a:avLst>
            </a:prstGeom>
            <a:solidFill>
              <a:schemeClr val="accent4"/>
            </a:solidFill>
            <a:ln w="12700" cap="flat" cmpd="sng" algn="ctr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A1982DD-F2E1-4643-A81E-E39E5A23124F}"/>
                </a:ext>
              </a:extLst>
            </p:cNvPr>
            <p:cNvSpPr/>
            <p:nvPr/>
          </p:nvSpPr>
          <p:spPr>
            <a:xfrm>
              <a:off x="5129202" y="795829"/>
              <a:ext cx="1397247" cy="1397246"/>
            </a:xfrm>
            <a:custGeom>
              <a:avLst/>
              <a:gdLst>
                <a:gd name="connsiteX0" fmla="*/ 0 w 1397247"/>
                <a:gd name="connsiteY0" fmla="*/ 698623 h 1397246"/>
                <a:gd name="connsiteX1" fmla="*/ 698624 w 1397247"/>
                <a:gd name="connsiteY1" fmla="*/ 0 h 1397246"/>
                <a:gd name="connsiteX2" fmla="*/ 1397248 w 1397247"/>
                <a:gd name="connsiteY2" fmla="*/ 698623 h 1397246"/>
                <a:gd name="connsiteX3" fmla="*/ 698624 w 1397247"/>
                <a:gd name="connsiteY3" fmla="*/ 1397246 h 1397246"/>
                <a:gd name="connsiteX4" fmla="*/ 0 w 1397247"/>
                <a:gd name="connsiteY4" fmla="*/ 698623 h 1397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247" h="1397246">
                  <a:moveTo>
                    <a:pt x="0" y="698623"/>
                  </a:moveTo>
                  <a:cubicBezTo>
                    <a:pt x="0" y="312784"/>
                    <a:pt x="312785" y="0"/>
                    <a:pt x="698624" y="0"/>
                  </a:cubicBezTo>
                  <a:cubicBezTo>
                    <a:pt x="1084463" y="0"/>
                    <a:pt x="1397248" y="312784"/>
                    <a:pt x="1397248" y="698623"/>
                  </a:cubicBezTo>
                  <a:cubicBezTo>
                    <a:pt x="1397248" y="1084462"/>
                    <a:pt x="1084463" y="1397246"/>
                    <a:pt x="698624" y="1397246"/>
                  </a:cubicBezTo>
                  <a:cubicBezTo>
                    <a:pt x="312785" y="1397246"/>
                    <a:pt x="0" y="1084462"/>
                    <a:pt x="0" y="698623"/>
                  </a:cubicBez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 spcFirstLastPara="0" vert="horz" wrap="square" lIns="282972" tIns="283464" rIns="283768" bIns="283464" numCol="1" spcCol="1270" anchor="ctr" anchorCtr="0">
              <a:noAutofit/>
            </a:bodyPr>
            <a:lstStyle/>
            <a:p>
              <a:pPr marL="0" marR="0" lvl="0" indent="0" algn="ctr" defTabSz="2933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35" name="Teardrop 34">
              <a:extLst>
                <a:ext uri="{FF2B5EF4-FFF2-40B4-BE49-F238E27FC236}">
                  <a16:creationId xmlns:a16="http://schemas.microsoft.com/office/drawing/2014/main" id="{6587ED2F-F12F-46F9-BB57-B118C850CAD7}"/>
                </a:ext>
              </a:extLst>
            </p:cNvPr>
            <p:cNvSpPr/>
            <p:nvPr/>
          </p:nvSpPr>
          <p:spPr>
            <a:xfrm rot="2700000">
              <a:off x="3532093" y="745996"/>
              <a:ext cx="1496650" cy="1496650"/>
            </a:xfrm>
            <a:prstGeom prst="teardrop">
              <a:avLst>
                <a:gd name="adj" fmla="val 100000"/>
              </a:avLst>
            </a:prstGeom>
            <a:solidFill>
              <a:srgbClr val="F58220"/>
            </a:solidFill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B197FAB-C812-4D19-B74E-E2562DD008B7}"/>
                </a:ext>
              </a:extLst>
            </p:cNvPr>
            <p:cNvSpPr/>
            <p:nvPr/>
          </p:nvSpPr>
          <p:spPr>
            <a:xfrm>
              <a:off x="3582192" y="795829"/>
              <a:ext cx="1397247" cy="1397246"/>
            </a:xfrm>
            <a:custGeom>
              <a:avLst/>
              <a:gdLst>
                <a:gd name="connsiteX0" fmla="*/ 0 w 1397247"/>
                <a:gd name="connsiteY0" fmla="*/ 698623 h 1397246"/>
                <a:gd name="connsiteX1" fmla="*/ 698624 w 1397247"/>
                <a:gd name="connsiteY1" fmla="*/ 0 h 1397246"/>
                <a:gd name="connsiteX2" fmla="*/ 1397248 w 1397247"/>
                <a:gd name="connsiteY2" fmla="*/ 698623 h 1397246"/>
                <a:gd name="connsiteX3" fmla="*/ 698624 w 1397247"/>
                <a:gd name="connsiteY3" fmla="*/ 1397246 h 1397246"/>
                <a:gd name="connsiteX4" fmla="*/ 0 w 1397247"/>
                <a:gd name="connsiteY4" fmla="*/ 698623 h 1397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247" h="1397246">
                  <a:moveTo>
                    <a:pt x="0" y="698623"/>
                  </a:moveTo>
                  <a:cubicBezTo>
                    <a:pt x="0" y="312784"/>
                    <a:pt x="312785" y="0"/>
                    <a:pt x="698624" y="0"/>
                  </a:cubicBezTo>
                  <a:cubicBezTo>
                    <a:pt x="1084463" y="0"/>
                    <a:pt x="1397248" y="312784"/>
                    <a:pt x="1397248" y="698623"/>
                  </a:cubicBezTo>
                  <a:cubicBezTo>
                    <a:pt x="1397248" y="1084462"/>
                    <a:pt x="1084463" y="1397246"/>
                    <a:pt x="698624" y="1397246"/>
                  </a:cubicBezTo>
                  <a:cubicBezTo>
                    <a:pt x="312785" y="1397246"/>
                    <a:pt x="0" y="1084462"/>
                    <a:pt x="0" y="698623"/>
                  </a:cubicBez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spcFirstLastPara="0" vert="horz" wrap="square" lIns="283768" tIns="283464" rIns="282972" bIns="283464" numCol="1" spcCol="1270" anchor="ctr" anchorCtr="0">
              <a:noAutofit/>
            </a:bodyPr>
            <a:lstStyle/>
            <a:p>
              <a:pPr marL="0" marR="0" lvl="0" indent="0" algn="ctr" defTabSz="2933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37" name="Teardrop 36">
              <a:extLst>
                <a:ext uri="{FF2B5EF4-FFF2-40B4-BE49-F238E27FC236}">
                  <a16:creationId xmlns:a16="http://schemas.microsoft.com/office/drawing/2014/main" id="{95108497-898F-43A1-8129-8D58D7E01E8F}"/>
                </a:ext>
              </a:extLst>
            </p:cNvPr>
            <p:cNvSpPr/>
            <p:nvPr/>
          </p:nvSpPr>
          <p:spPr>
            <a:xfrm rot="2700000">
              <a:off x="1985083" y="745996"/>
              <a:ext cx="1496650" cy="1496650"/>
            </a:xfrm>
            <a:prstGeom prst="teardrop">
              <a:avLst>
                <a:gd name="adj" fmla="val 100000"/>
              </a:avLst>
            </a:prstGeom>
            <a:solidFill>
              <a:schemeClr val="accent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582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C2ABC88-025D-40AE-833D-94753EBF0E68}"/>
                </a:ext>
              </a:extLst>
            </p:cNvPr>
            <p:cNvSpPr/>
            <p:nvPr/>
          </p:nvSpPr>
          <p:spPr>
            <a:xfrm>
              <a:off x="2035183" y="795829"/>
              <a:ext cx="1397247" cy="1397246"/>
            </a:xfrm>
            <a:custGeom>
              <a:avLst/>
              <a:gdLst>
                <a:gd name="connsiteX0" fmla="*/ 0 w 1397247"/>
                <a:gd name="connsiteY0" fmla="*/ 698623 h 1397246"/>
                <a:gd name="connsiteX1" fmla="*/ 698624 w 1397247"/>
                <a:gd name="connsiteY1" fmla="*/ 0 h 1397246"/>
                <a:gd name="connsiteX2" fmla="*/ 1397248 w 1397247"/>
                <a:gd name="connsiteY2" fmla="*/ 698623 h 1397246"/>
                <a:gd name="connsiteX3" fmla="*/ 698624 w 1397247"/>
                <a:gd name="connsiteY3" fmla="*/ 1397246 h 1397246"/>
                <a:gd name="connsiteX4" fmla="*/ 0 w 1397247"/>
                <a:gd name="connsiteY4" fmla="*/ 698623 h 1397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247" h="1397246">
                  <a:moveTo>
                    <a:pt x="0" y="698623"/>
                  </a:moveTo>
                  <a:cubicBezTo>
                    <a:pt x="0" y="312784"/>
                    <a:pt x="312785" y="0"/>
                    <a:pt x="698624" y="0"/>
                  </a:cubicBezTo>
                  <a:cubicBezTo>
                    <a:pt x="1084463" y="0"/>
                    <a:pt x="1397248" y="312784"/>
                    <a:pt x="1397248" y="698623"/>
                  </a:cubicBezTo>
                  <a:cubicBezTo>
                    <a:pt x="1397248" y="1084462"/>
                    <a:pt x="1084463" y="1397246"/>
                    <a:pt x="698624" y="1397246"/>
                  </a:cubicBezTo>
                  <a:cubicBezTo>
                    <a:pt x="312785" y="1397246"/>
                    <a:pt x="0" y="1084462"/>
                    <a:pt x="0" y="698623"/>
                  </a:cubicBez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spcFirstLastPara="0" vert="horz" wrap="square" lIns="283768" tIns="283464" rIns="282972" bIns="283464" numCol="1" spcCol="1270" anchor="ctr" anchorCtr="0">
              <a:noAutofit/>
            </a:bodyPr>
            <a:lstStyle/>
            <a:p>
              <a:pPr marL="0" marR="0" lvl="0" indent="0" algn="ctr" defTabSz="2933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536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70" y="592872"/>
            <a:ext cx="10978219" cy="52568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+mn-lt"/>
              </a:rPr>
              <a:t>Value of HEDIS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71" y="1361520"/>
            <a:ext cx="10978218" cy="525688"/>
          </a:xfrm>
        </p:spPr>
        <p:txBody>
          <a:bodyPr/>
          <a:lstStyle/>
          <a:p>
            <a:pPr algn="ctr">
              <a:lnSpc>
                <a:spcPts val="2800"/>
              </a:lnSpc>
              <a:spcAft>
                <a:spcPts val="3285"/>
              </a:spcAft>
            </a:pPr>
            <a:r>
              <a:rPr lang="en-US" dirty="0">
                <a:latin typeface="Calibri" panose="02020603050405020304" pitchFamily="2"/>
              </a:rPr>
              <a:t>HEDIS provides value in</a:t>
            </a:r>
            <a:r>
              <a:rPr lang="en-US" b="1" dirty="0">
                <a:latin typeface="Calibri" panose="02020603050405020304" pitchFamily="2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" panose="02020603050405020304" pitchFamily="2"/>
              </a:rPr>
              <a:t>three</a:t>
            </a:r>
            <a:r>
              <a:rPr lang="en-US" dirty="0">
                <a:solidFill>
                  <a:schemeClr val="tx1"/>
                </a:solidFill>
                <a:latin typeface="Calibri" panose="02020603050405020304" pitchFamily="2"/>
              </a:rPr>
              <a:t> specific </a:t>
            </a:r>
            <a:r>
              <a:rPr lang="en-US" dirty="0">
                <a:latin typeface="Calibri" panose="02020603050405020304" pitchFamily="2"/>
              </a:rPr>
              <a:t>areas: </a:t>
            </a:r>
          </a:p>
        </p:txBody>
      </p: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44B28172-319D-1BE1-1618-AD8E28E6CD97}"/>
              </a:ext>
            </a:extLst>
          </p:cNvPr>
          <p:cNvSpPr txBox="1">
            <a:spLocks/>
          </p:cNvSpPr>
          <p:nvPr/>
        </p:nvSpPr>
        <p:spPr>
          <a:xfrm>
            <a:off x="772222" y="2060835"/>
            <a:ext cx="4892040" cy="1786255"/>
          </a:xfrm>
          <a:prstGeom prst="rect">
            <a:avLst/>
          </a:prstGeom>
          <a:solidFill>
            <a:srgbClr val="AAC832"/>
          </a:solidFill>
          <a:ln w="0" cmpd="sng">
            <a:noFill/>
            <a:prstDash val="solid"/>
          </a:ln>
        </p:spPr>
        <p:txBody>
          <a:bodyPr vert="horz" lIns="0" tIns="561340" rIns="0" bIns="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2921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6350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›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2065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»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ability to understand how well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organizations achieve results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42CF5414-9F59-F6ED-5ACA-DAC38C345E06}"/>
              </a:ext>
            </a:extLst>
          </p:cNvPr>
          <p:cNvSpPr txBox="1">
            <a:spLocks/>
          </p:cNvSpPr>
          <p:nvPr/>
        </p:nvSpPr>
        <p:spPr>
          <a:xfrm>
            <a:off x="6253418" y="2060835"/>
            <a:ext cx="5166360" cy="1789430"/>
          </a:xfrm>
          <a:prstGeom prst="rect">
            <a:avLst/>
          </a:prstGeom>
          <a:solidFill>
            <a:srgbClr val="F58220"/>
          </a:solidFill>
          <a:ln w="0" cmpd="sng">
            <a:noFill/>
            <a:prstDash val="solid"/>
          </a:ln>
        </p:spPr>
        <p:txBody>
          <a:bodyPr vert="horz" lIns="0" tIns="292100" rIns="0" bIns="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2921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6350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›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2065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»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Offers a way to make an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“apples-to-apples” comparison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en-US" sz="2400" i="0" u="none" strike="noStrike" kern="1200" cap="none" spc="-5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rganizations 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BA1EC81B-D34D-839B-6586-9F5B25A2DECC}"/>
              </a:ext>
            </a:extLst>
          </p:cNvPr>
          <p:cNvSpPr txBox="1">
            <a:spLocks/>
          </p:cNvSpPr>
          <p:nvPr/>
        </p:nvSpPr>
        <p:spPr>
          <a:xfrm>
            <a:off x="3498850" y="4148374"/>
            <a:ext cx="5194300" cy="1785620"/>
          </a:xfrm>
          <a:prstGeom prst="rect">
            <a:avLst/>
          </a:prstGeom>
          <a:solidFill>
            <a:srgbClr val="5DD4FF"/>
          </a:solidFill>
          <a:ln w="0" cmpd="sng">
            <a:noFill/>
            <a:prstDash val="solid"/>
          </a:ln>
        </p:spPr>
        <p:txBody>
          <a:bodyPr vert="horz" lIns="0" tIns="74930" rIns="0" bIns="0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2921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6350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  <a:defRPr sz="2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›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206500" indent="-292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»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part of a larger system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requires accountability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quality improvement in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-1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healthcare</a:t>
            </a:r>
          </a:p>
        </p:txBody>
      </p:sp>
    </p:spTree>
    <p:extLst>
      <p:ext uri="{BB962C8B-B14F-4D97-AF65-F5344CB8AC3E}">
        <p14:creationId xmlns:p14="http://schemas.microsoft.com/office/powerpoint/2010/main" val="26423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8013" y="365603"/>
            <a:ext cx="3835971" cy="75903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HEDIS Data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6217A-7F9E-C546-AB79-B63E92DA487A}"/>
              </a:ext>
            </a:extLst>
          </p:cNvPr>
          <p:cNvSpPr/>
          <p:nvPr/>
        </p:nvSpPr>
        <p:spPr>
          <a:xfrm>
            <a:off x="601577" y="1215851"/>
            <a:ext cx="3447909" cy="593899"/>
          </a:xfrm>
          <a:prstGeom prst="rect">
            <a:avLst/>
          </a:prstGeom>
          <a:solidFill>
            <a:srgbClr val="6E6E6E"/>
          </a:solidFill>
          <a:ln w="12700" cap="flat" cmpd="sng" algn="ctr">
            <a:solidFill>
              <a:srgbClr val="6E6E6E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Administrative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5AB05-53E3-373C-DD0A-FE5EAFA6F37C}"/>
              </a:ext>
            </a:extLst>
          </p:cNvPr>
          <p:cNvSpPr/>
          <p:nvPr/>
        </p:nvSpPr>
        <p:spPr>
          <a:xfrm>
            <a:off x="601577" y="1948345"/>
            <a:ext cx="3447909" cy="429681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45720" tIns="45720" rIns="45720" rtlCol="0" anchor="t" anchorCtr="0"/>
          <a:lstStyle/>
          <a:p>
            <a:pPr marL="86411" marR="0" lvl="0" indent="0" algn="l" defTabSz="576072" rtl="0" eaLnBrk="1" fontAlgn="auto" latinLnBrk="0" hangingPunct="1">
              <a:lnSpc>
                <a:spcPct val="100000"/>
              </a:lnSpc>
              <a:spcBef>
                <a:spcPts val="174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-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Administrative Data </a:t>
            </a:r>
            <a:r>
              <a:rPr kumimoji="0" lang="en-US" sz="1600" b="0" i="0" u="none" strike="noStrike" kern="0" cap="none" spc="-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</a:t>
            </a: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calculated from a claim or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encounter(s). This includes: </a:t>
            </a:r>
          </a:p>
          <a:p>
            <a:pPr marL="554469" marR="0" lvl="1" indent="-180023" algn="l" defTabSz="576072" rtl="0" eaLnBrk="1" fontAlgn="auto" latinLnBrk="0" hangingPunct="1">
              <a:lnSpc>
                <a:spcPct val="100000"/>
              </a:lnSpc>
              <a:spcBef>
                <a:spcPts val="16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7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CPT codes.</a:t>
            </a:r>
          </a:p>
          <a:p>
            <a:pPr marL="554469" marR="0" lvl="1" indent="-180023" algn="l" defTabSz="576072" rtl="0" eaLnBrk="1" fontAlgn="auto" latinLnBrk="0" hangingPunct="1">
              <a:lnSpc>
                <a:spcPct val="100000"/>
              </a:lnSpc>
              <a:spcBef>
                <a:spcPts val="16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35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ICD-10 codes.</a:t>
            </a:r>
          </a:p>
          <a:p>
            <a:pPr marL="554469" marR="0" lvl="1" indent="-180023" algn="l" defTabSz="576072" rtl="0" eaLnBrk="1" fontAlgn="auto" latinLnBrk="0" hangingPunct="1">
              <a:lnSpc>
                <a:spcPct val="100000"/>
              </a:lnSpc>
              <a:spcBef>
                <a:spcPts val="16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41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Approved </a:t>
            </a:r>
            <a:r>
              <a:rPr kumimoji="0" lang="en-US" sz="1600" b="0" i="0" u="none" strike="noStrike" kern="0" cap="none" spc="-1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supplemental data.</a:t>
            </a:r>
          </a:p>
          <a:p>
            <a:pPr marL="554469" marR="0" lvl="1" indent="-180023" algn="l" defTabSz="576072" rtl="0" eaLnBrk="1" fontAlgn="auto" latinLnBrk="0" hangingPunct="1">
              <a:lnSpc>
                <a:spcPct val="100000"/>
              </a:lnSpc>
              <a:spcBef>
                <a:spcPts val="16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1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Enrollment systems.</a:t>
            </a:r>
          </a:p>
          <a:p>
            <a:pPr marL="554469" marR="0" lvl="1" indent="-180023" algn="l" defTabSz="576072" rtl="0" eaLnBrk="1" fontAlgn="auto" latinLnBrk="0" hangingPunct="1">
              <a:lnSpc>
                <a:spcPct val="100000"/>
              </a:lnSpc>
              <a:spcBef>
                <a:spcPts val="16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16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Insurance claims (both paid and denied).</a:t>
            </a:r>
          </a:p>
          <a:p>
            <a:pPr marL="0" marR="0" lvl="0" indent="230429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·"/>
              <a:tabLst/>
              <a:defRPr/>
            </a:pPr>
            <a:endParaRPr kumimoji="0" lang="en-US" sz="1600" b="0" i="0" u="none" strike="noStrike" kern="0" cap="none" spc="-16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Measure denominators and reported rates are based on the entire eligible </a:t>
            </a:r>
            <a:r>
              <a:rPr kumimoji="0" lang="en-US" sz="1600" b="0" i="0" u="none" strike="noStrike" kern="0" cap="none" spc="-22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population</a:t>
            </a:r>
            <a:r>
              <a:rPr kumimoji="0" lang="en-US" sz="1600" b="0" i="0" u="none" strike="noStrike" kern="0" cap="none" spc="-16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8E82EC-F1A2-A6AE-8871-A4BF6722CB43}"/>
              </a:ext>
            </a:extLst>
          </p:cNvPr>
          <p:cNvSpPr/>
          <p:nvPr/>
        </p:nvSpPr>
        <p:spPr>
          <a:xfrm>
            <a:off x="4372045" y="1215851"/>
            <a:ext cx="3447909" cy="593899"/>
          </a:xfrm>
          <a:prstGeom prst="rect">
            <a:avLst/>
          </a:prstGeom>
          <a:solidFill>
            <a:srgbClr val="6E6E6E"/>
          </a:solidFill>
          <a:ln w="12700" cap="flat" cmpd="sng" algn="ctr">
            <a:solidFill>
              <a:srgbClr val="6E6E6E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>
                <a:solidFill>
                  <a:prstClr val="white"/>
                </a:solidFill>
                <a:latin typeface="Calibri" panose="020F0502020204030204"/>
                <a:cs typeface="Calibri" panose="020F0502020204030204" pitchFamily="34" charset="0"/>
              </a:rPr>
              <a:t>Electronic Clinical Data Systems (ECDS)</a:t>
            </a: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6C4C64-106D-2418-B738-F09542F22290}"/>
              </a:ext>
            </a:extLst>
          </p:cNvPr>
          <p:cNvSpPr/>
          <p:nvPr/>
        </p:nvSpPr>
        <p:spPr>
          <a:xfrm>
            <a:off x="4372045" y="1912249"/>
            <a:ext cx="3447909" cy="429681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45720" tIns="45720" rIns="45720" rtlCol="0" anchor="t" anchorCtr="0"/>
          <a:lstStyle/>
          <a:p>
            <a:pPr marR="0" lvl="0" indent="0" defTabSz="576072" rtl="0" eaLnBrk="1" fontAlgn="auto" latinLnBrk="0" hangingPunct="1">
              <a:lnSpc>
                <a:spcPct val="100000"/>
              </a:lnSpc>
              <a:spcBef>
                <a:spcPts val="174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-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Electronic Clinical Data Systems (ECDS) </a:t>
            </a:r>
            <a:r>
              <a:rPr kumimoji="0" lang="en-US" sz="1600" i="0" u="none" strike="noStrike" kern="0" cap="none" spc="-9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utilizes expansive information available in electronic clinical datasets</a:t>
            </a:r>
            <a:r>
              <a:rPr lang="en-US" sz="1600" kern="0" spc="-9" dirty="0">
                <a:solidFill>
                  <a:srgbClr val="333333"/>
                </a:solidFill>
                <a:latin typeface="Calibri" panose="020F0502020204030204"/>
              </a:rPr>
              <a:t> for patient care and quality improvement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-9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spc="-9" dirty="0">
                <a:solidFill>
                  <a:srgbClr val="333333"/>
                </a:solidFill>
                <a:latin typeface="Calibri" panose="020F0502020204030204"/>
                <a:cs typeface="Calibri" panose="020F0502020204030204" pitchFamily="34" charset="0"/>
              </a:rPr>
              <a:t>ECDS is a network of data containing a plan member’s personal health information and records of their experience within the health </a:t>
            </a:r>
            <a:br>
              <a:rPr lang="en-US" sz="1600" kern="0" spc="-9" dirty="0">
                <a:solidFill>
                  <a:srgbClr val="333333"/>
                </a:solidFill>
                <a:latin typeface="Calibri" panose="020F0502020204030204"/>
                <a:cs typeface="Calibri" panose="020F0502020204030204" pitchFamily="34" charset="0"/>
              </a:rPr>
            </a:br>
            <a:r>
              <a:rPr lang="en-US" sz="1600" kern="0" spc="-9" dirty="0">
                <a:solidFill>
                  <a:srgbClr val="333333"/>
                </a:solidFill>
                <a:latin typeface="Calibri" panose="020F0502020204030204"/>
                <a:cs typeface="Calibri" panose="020F0502020204030204" pitchFamily="34" charset="0"/>
              </a:rPr>
              <a:t>care system. 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388AC2-C154-B714-2366-31A057D59CAB}"/>
              </a:ext>
            </a:extLst>
          </p:cNvPr>
          <p:cNvSpPr/>
          <p:nvPr/>
        </p:nvSpPr>
        <p:spPr>
          <a:xfrm>
            <a:off x="8142513" y="1213750"/>
            <a:ext cx="3447909" cy="593898"/>
          </a:xfrm>
          <a:prstGeom prst="rect">
            <a:avLst/>
          </a:prstGeom>
          <a:solidFill>
            <a:srgbClr val="6E6E6E"/>
          </a:solidFill>
          <a:ln w="12700" cap="flat" cmpd="sng" algn="ctr">
            <a:solidFill>
              <a:srgbClr val="6E6E6E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Hybrid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E58A40-0BFC-9C5E-D966-068CBCA6E786}"/>
              </a:ext>
            </a:extLst>
          </p:cNvPr>
          <p:cNvSpPr/>
          <p:nvPr/>
        </p:nvSpPr>
        <p:spPr>
          <a:xfrm>
            <a:off x="8142512" y="1912249"/>
            <a:ext cx="3447909" cy="447850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45720" tIns="45720" rIns="45720" rtlCol="0" anchor="t" anchorCtr="0"/>
          <a:lstStyle/>
          <a:p>
            <a:pPr marL="75010" marR="0" lvl="0" indent="0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Hybrid Data </a:t>
            </a: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obtained from both administrative sources and abstracted from the patient’s medical record (both paper and EMR).</a:t>
            </a:r>
          </a:p>
          <a:p>
            <a:pPr marL="543068" marR="0" lvl="1" indent="-180023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Reviews a collection of medical records for members who are part of a randomly selected sample population to improve the administrative rate.</a:t>
            </a:r>
          </a:p>
          <a:p>
            <a:pPr marL="543068" marR="0" lvl="1" indent="-180023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NCQA determines the hybrid measures allowed to be used for HEDIS data collection.</a:t>
            </a:r>
          </a:p>
          <a:p>
            <a:pPr marL="543068" marR="0" lvl="1" indent="-180023" algn="l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-3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Hybrid medical record collection methods include fax, EMR access, onsite retrieval, email, and mail. Fax is preferred.</a:t>
            </a:r>
            <a:endParaRPr kumimoji="0" lang="en-US" sz="1600" b="0" i="0" u="none" strike="noStrike" kern="0" cap="none" spc="-5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74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3DFF-06DF-D54C-9DF3-3CFDEC8B2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2202030"/>
            <a:ext cx="9296399" cy="886403"/>
          </a:xfrm>
        </p:spPr>
        <p:txBody>
          <a:bodyPr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Hybrid Season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9494D1-5E20-4A61-B2CE-DEF114BB5C98}"/>
              </a:ext>
            </a:extLst>
          </p:cNvPr>
          <p:cNvSpPr txBox="1">
            <a:spLocks/>
          </p:cNvSpPr>
          <p:nvPr/>
        </p:nvSpPr>
        <p:spPr>
          <a:xfrm>
            <a:off x="1447800" y="3172548"/>
            <a:ext cx="9296399" cy="13791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HEDIS Hybrid Chart Chase</a:t>
            </a:r>
          </a:p>
        </p:txBody>
      </p:sp>
    </p:spTree>
    <p:extLst>
      <p:ext uri="{BB962C8B-B14F-4D97-AF65-F5344CB8AC3E}">
        <p14:creationId xmlns:p14="http://schemas.microsoft.com/office/powerpoint/2010/main" val="354460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54" y="544455"/>
            <a:ext cx="4830500" cy="503296"/>
          </a:xfrm>
        </p:spPr>
        <p:txBody>
          <a:bodyPr>
            <a:norm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HEDIS Hybrid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048" y="1169753"/>
            <a:ext cx="6593027" cy="5547570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The </a:t>
            </a:r>
            <a:r>
              <a:rPr kumimoji="0" lang="en-US" sz="20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Hybrid Method </a:t>
            </a:r>
            <a:r>
              <a:rPr kumimoji="0" lang="en-US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requires a sample to be drawn from the eligible population based on measure specifications.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1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HEDIS Chart Chase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means that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the health plan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will collect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records for patients that fall into the hybrid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measure samples. </a:t>
            </a:r>
            <a:r>
              <a:rPr kumimoji="0" lang="en-US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All sampled patients are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included in the denominator.</a:t>
            </a:r>
            <a:endParaRPr kumimoji="0" lang="en-US" sz="2000" b="0" i="0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The chart chase process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supplements compliant administrative data and typically begins late January and wraps-up at the end of April.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Health plans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work to retrieve records as soon as possible during the season. The goal is to find the patient’s </a:t>
            </a:r>
            <a:r>
              <a:rPr kumimoji="0" lang="en-US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compliant event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20603050405020304" pitchFamily="2"/>
                <a:ea typeface="+mn-ea"/>
                <a:cs typeface="+mn-cs"/>
              </a:rPr>
              <a:t> to ensure the highest compliant rate possible.</a:t>
            </a:r>
            <a:endParaRPr kumimoji="0" lang="en-US" sz="2000" b="0" i="0" u="none" strike="noStrike" kern="1200" cap="none" spc="-1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20603050405020304" pitchFamily="2"/>
              <a:ea typeface="+mn-ea"/>
              <a:cs typeface="+mn-cs"/>
            </a:endParaRPr>
          </a:p>
        </p:txBody>
      </p:sp>
      <p:grpSp>
        <p:nvGrpSpPr>
          <p:cNvPr id="11" name="Group 10" descr=" A flow diagram titled H E D I S hybrid shows non-compliant member pointing to chart abstracted for results, which then points to the text saying result is determined numerator complaint or not based on the measure technical specifications. ">
            <a:extLst>
              <a:ext uri="{FF2B5EF4-FFF2-40B4-BE49-F238E27FC236}">
                <a16:creationId xmlns:a16="http://schemas.microsoft.com/office/drawing/2014/main" id="{24D67B6A-006A-46CD-B097-71748E1200BA}"/>
              </a:ext>
            </a:extLst>
          </p:cNvPr>
          <p:cNvGrpSpPr/>
          <p:nvPr/>
        </p:nvGrpSpPr>
        <p:grpSpPr>
          <a:xfrm>
            <a:off x="7101967" y="40748"/>
            <a:ext cx="4037881" cy="6194759"/>
            <a:chOff x="7101967" y="40748"/>
            <a:chExt cx="4037881" cy="6194759"/>
          </a:xfrm>
        </p:grpSpPr>
        <p:sp>
          <p:nvSpPr>
            <p:cNvPr id="5" name="Arrow: Circular 4">
              <a:extLst>
                <a:ext uri="{FF2B5EF4-FFF2-40B4-BE49-F238E27FC236}">
                  <a16:creationId xmlns:a16="http://schemas.microsoft.com/office/drawing/2014/main" id="{F69E6F2C-8178-4FB4-82FB-3E36105C0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135199" y="40748"/>
              <a:ext cx="3004649" cy="312721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chemeClr val="accent1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4A9CA53-86A9-4D8B-ABB6-C69F92E1C378}"/>
                </a:ext>
              </a:extLst>
            </p:cNvPr>
            <p:cNvSpPr/>
            <p:nvPr/>
          </p:nvSpPr>
          <p:spPr>
            <a:xfrm>
              <a:off x="8832562" y="1203293"/>
              <a:ext cx="1603420" cy="801518"/>
            </a:xfrm>
            <a:custGeom>
              <a:avLst/>
              <a:gdLst>
                <a:gd name="connsiteX0" fmla="*/ 0 w 1603420"/>
                <a:gd name="connsiteY0" fmla="*/ 0 h 801518"/>
                <a:gd name="connsiteX1" fmla="*/ 1603420 w 1603420"/>
                <a:gd name="connsiteY1" fmla="*/ 0 h 801518"/>
                <a:gd name="connsiteX2" fmla="*/ 1603420 w 1603420"/>
                <a:gd name="connsiteY2" fmla="*/ 801518 h 801518"/>
                <a:gd name="connsiteX3" fmla="*/ 0 w 1603420"/>
                <a:gd name="connsiteY3" fmla="*/ 801518 h 801518"/>
                <a:gd name="connsiteX4" fmla="*/ 0 w 1603420"/>
                <a:gd name="connsiteY4" fmla="*/ 0 h 80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420" h="801518">
                  <a:moveTo>
                    <a:pt x="0" y="0"/>
                  </a:moveTo>
                  <a:lnTo>
                    <a:pt x="1603420" y="0"/>
                  </a:lnTo>
                  <a:lnTo>
                    <a:pt x="1603420" y="801518"/>
                  </a:lnTo>
                  <a:lnTo>
                    <a:pt x="0" y="801518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Calibri" panose="020F0502020204030204"/>
                  <a:ea typeface="+mn-ea"/>
                  <a:cs typeface="+mn-cs"/>
                </a:rPr>
                <a:t>Non-compliant member</a:t>
              </a:r>
            </a:p>
          </p:txBody>
        </p:sp>
        <p:sp>
          <p:nvSpPr>
            <p:cNvPr id="7" name="Shape 6">
              <a:extLst>
                <a:ext uri="{FF2B5EF4-FFF2-40B4-BE49-F238E27FC236}">
                  <a16:creationId xmlns:a16="http://schemas.microsoft.com/office/drawing/2014/main" id="{241B6A87-A88F-4CC9-8314-20AE558E4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101967" y="2014861"/>
              <a:ext cx="3008804" cy="2756366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rgbClr val="AAC83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419DC73-A8BA-41DA-9264-04B8BFBD5768}"/>
                </a:ext>
              </a:extLst>
            </p:cNvPr>
            <p:cNvSpPr/>
            <p:nvPr/>
          </p:nvSpPr>
          <p:spPr>
            <a:xfrm>
              <a:off x="7752669" y="2992297"/>
              <a:ext cx="1603420" cy="801518"/>
            </a:xfrm>
            <a:custGeom>
              <a:avLst/>
              <a:gdLst>
                <a:gd name="connsiteX0" fmla="*/ 0 w 1603420"/>
                <a:gd name="connsiteY0" fmla="*/ 0 h 801518"/>
                <a:gd name="connsiteX1" fmla="*/ 1603420 w 1603420"/>
                <a:gd name="connsiteY1" fmla="*/ 0 h 801518"/>
                <a:gd name="connsiteX2" fmla="*/ 1603420 w 1603420"/>
                <a:gd name="connsiteY2" fmla="*/ 801518 h 801518"/>
                <a:gd name="connsiteX3" fmla="*/ 0 w 1603420"/>
                <a:gd name="connsiteY3" fmla="*/ 801518 h 801518"/>
                <a:gd name="connsiteX4" fmla="*/ 0 w 1603420"/>
                <a:gd name="connsiteY4" fmla="*/ 0 h 80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420" h="801518">
                  <a:moveTo>
                    <a:pt x="0" y="0"/>
                  </a:moveTo>
                  <a:lnTo>
                    <a:pt x="1603420" y="0"/>
                  </a:lnTo>
                  <a:lnTo>
                    <a:pt x="1603420" y="801518"/>
                  </a:lnTo>
                  <a:lnTo>
                    <a:pt x="0" y="801518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Calibri" panose="020F0502020204030204"/>
                  <a:ea typeface="+mn-ea"/>
                  <a:cs typeface="+mn-cs"/>
                </a:rPr>
                <a:t>Chart abstracted for results</a:t>
              </a:r>
            </a:p>
          </p:txBody>
        </p:sp>
        <p:sp>
          <p:nvSpPr>
            <p:cNvPr id="9" name="Block Arc 8">
              <a:extLst>
                <a:ext uri="{FF2B5EF4-FFF2-40B4-BE49-F238E27FC236}">
                  <a16:creationId xmlns:a16="http://schemas.microsoft.com/office/drawing/2014/main" id="{F882A5F3-855D-4339-9A72-501EA560E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391578" y="3596964"/>
              <a:ext cx="2496227" cy="2638543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5C068C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677ACD8-EE7A-40B7-BE1A-B2DB6442827D}"/>
                </a:ext>
              </a:extLst>
            </p:cNvPr>
            <p:cNvSpPr/>
            <p:nvPr/>
          </p:nvSpPr>
          <p:spPr>
            <a:xfrm>
              <a:off x="8805041" y="4335698"/>
              <a:ext cx="1603420" cy="1316990"/>
            </a:xfrm>
            <a:custGeom>
              <a:avLst/>
              <a:gdLst>
                <a:gd name="connsiteX0" fmla="*/ 0 w 1603420"/>
                <a:gd name="connsiteY0" fmla="*/ 0 h 1316990"/>
                <a:gd name="connsiteX1" fmla="*/ 1603420 w 1603420"/>
                <a:gd name="connsiteY1" fmla="*/ 0 h 1316990"/>
                <a:gd name="connsiteX2" fmla="*/ 1603420 w 1603420"/>
                <a:gd name="connsiteY2" fmla="*/ 1316990 h 1316990"/>
                <a:gd name="connsiteX3" fmla="*/ 0 w 1603420"/>
                <a:gd name="connsiteY3" fmla="*/ 1316990 h 1316990"/>
                <a:gd name="connsiteX4" fmla="*/ 0 w 1603420"/>
                <a:gd name="connsiteY4" fmla="*/ 0 h 1316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420" h="1316990">
                  <a:moveTo>
                    <a:pt x="0" y="0"/>
                  </a:moveTo>
                  <a:lnTo>
                    <a:pt x="1603420" y="0"/>
                  </a:lnTo>
                  <a:lnTo>
                    <a:pt x="1603420" y="1316990"/>
                  </a:lnTo>
                  <a:lnTo>
                    <a:pt x="0" y="131699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Calibri" panose="020F0502020204030204"/>
                  <a:ea typeface="+mn-ea"/>
                  <a:cs typeface="+mn-cs"/>
                </a:rPr>
                <a:t>Result is determined numerator- complaint or not based on the measure technical specifications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556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194755-A20C-33F5-9D42-0D3BD216D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0492" y="374860"/>
            <a:ext cx="9481241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HEDIS Technical Specifications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5A753D-98FC-FECF-66E3-02620FB77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11365" y="1716452"/>
            <a:ext cx="1560293" cy="1560293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09185C1D-D02F-53CD-7B73-9000FECD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936" y="3953495"/>
            <a:ext cx="1565368" cy="156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2EB9DD0-0243-38A6-9AC7-28030A5C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355" y="1340275"/>
            <a:ext cx="6662119" cy="4674026"/>
          </a:xfrm>
        </p:spPr>
        <p:txBody>
          <a:bodyPr>
            <a:normAutofit fontScale="92500" lnSpcReduction="10000"/>
          </a:bodyPr>
          <a:lstStyle/>
          <a:p>
            <a:pPr marL="228600" lvl="1" indent="-228600">
              <a:lnSpc>
                <a:spcPct val="100000"/>
              </a:lnSpc>
              <a:buSzPct val="100000"/>
            </a:pPr>
            <a:endParaRPr lang="en-US" sz="2400">
              <a:solidFill>
                <a:schemeClr val="tx2"/>
              </a:solidFill>
              <a:ea typeface="Centene Sans" pitchFamily="50" charset="0"/>
              <a:cs typeface="Arial" panose="020B0604020202020204" pitchFamily="34" charset="0"/>
            </a:endParaRPr>
          </a:p>
          <a:p>
            <a:pPr marL="228600" lvl="1" indent="-228600">
              <a:lnSpc>
                <a:spcPct val="100000"/>
              </a:lnSpc>
              <a:buSzPct val="100000"/>
            </a:pPr>
            <a:r>
              <a:rPr lang="en-US" sz="2200">
                <a:solidFill>
                  <a:schemeClr val="tx2"/>
                </a:solidFill>
                <a:ea typeface="Centene Sans" pitchFamily="50" charset="0"/>
                <a:cs typeface="Arial" panose="020B0604020202020204" pitchFamily="34" charset="0"/>
              </a:rPr>
              <a:t>Health plans following Technical Specification guidelines, set forth by NCQA annually, to ensure medical records meet necessary requirements for compliancy based on measure. </a:t>
            </a:r>
          </a:p>
          <a:p>
            <a:pPr marL="0" lvl="1" indent="0">
              <a:lnSpc>
                <a:spcPct val="100000"/>
              </a:lnSpc>
              <a:buSzPct val="100000"/>
              <a:buNone/>
            </a:pPr>
            <a:endParaRPr lang="en-US" sz="2200">
              <a:solidFill>
                <a:schemeClr val="tx2"/>
              </a:solidFill>
              <a:ea typeface="Centene Sans" pitchFamily="50" charset="0"/>
              <a:cs typeface="Arial" panose="020B0604020202020204" pitchFamily="34" charset="0"/>
            </a:endParaRPr>
          </a:p>
          <a:p>
            <a:pPr marL="228600" lvl="1" indent="-228600">
              <a:lnSpc>
                <a:spcPct val="100000"/>
              </a:lnSpc>
              <a:buSzPct val="100000"/>
            </a:pPr>
            <a:r>
              <a:rPr lang="en-US" sz="2200">
                <a:solidFill>
                  <a:schemeClr val="tx2"/>
                </a:solidFill>
                <a:ea typeface="Centene Sans" pitchFamily="50" charset="0"/>
                <a:cs typeface="Arial" panose="020B0604020202020204" pitchFamily="34" charset="0"/>
              </a:rPr>
              <a:t>Technical Specifications are commonly referred to as ‘Tech Specs’.</a:t>
            </a:r>
          </a:p>
          <a:p>
            <a:pPr marL="0" lvl="1" indent="0">
              <a:lnSpc>
                <a:spcPct val="100000"/>
              </a:lnSpc>
              <a:buSzPct val="100000"/>
              <a:buNone/>
            </a:pPr>
            <a:endParaRPr lang="en-US" sz="2200">
              <a:solidFill>
                <a:schemeClr val="tx2"/>
              </a:solidFill>
              <a:ea typeface="Centene Sans" pitchFamily="50" charset="0"/>
              <a:cs typeface="Arial" panose="020B0604020202020204" pitchFamily="34" charset="0"/>
            </a:endParaRPr>
          </a:p>
          <a:p>
            <a:pPr marL="228600" lvl="1" indent="-228600">
              <a:lnSpc>
                <a:spcPct val="100000"/>
              </a:lnSpc>
              <a:buSzPct val="100000"/>
            </a:pPr>
            <a:r>
              <a:rPr lang="en-US" sz="2200">
                <a:solidFill>
                  <a:schemeClr val="tx2"/>
                </a:solidFill>
                <a:latin typeface="+mn-lt"/>
                <a:ea typeface="Centene Sans" pitchFamily="50" charset="0"/>
                <a:cs typeface="Arial" panose="020B0604020202020204" pitchFamily="34" charset="0"/>
              </a:rPr>
              <a:t>Tech Specs serve as a required resource for anyone collecting, calculating, or submitting data to Medicaid, Medicare and Commercial insurance.</a:t>
            </a:r>
          </a:p>
          <a:p>
            <a:pPr marL="0" lvl="1" indent="0">
              <a:lnSpc>
                <a:spcPct val="100000"/>
              </a:lnSpc>
              <a:buSzPct val="100000"/>
              <a:buNone/>
            </a:pPr>
            <a:endParaRPr lang="en-US" sz="2200">
              <a:solidFill>
                <a:schemeClr val="tx2"/>
              </a:solidFill>
              <a:latin typeface="+mn-lt"/>
              <a:ea typeface="Centene Sans" pitchFamily="50" charset="0"/>
              <a:cs typeface="Arial" panose="020B0604020202020204" pitchFamily="34" charset="0"/>
            </a:endParaRPr>
          </a:p>
          <a:p>
            <a:pPr marL="228600" lvl="1" indent="-228600">
              <a:lnSpc>
                <a:spcPct val="100000"/>
              </a:lnSpc>
              <a:buSzPct val="100000"/>
            </a:pPr>
            <a:r>
              <a:rPr lang="en-US" sz="2200">
                <a:solidFill>
                  <a:schemeClr val="tx2"/>
                </a:solidFill>
                <a:latin typeface="+mn-lt"/>
                <a:ea typeface="Centene Sans" pitchFamily="50" charset="0"/>
                <a:cs typeface="Arial" panose="020B0604020202020204" pitchFamily="34" charset="0"/>
              </a:rPr>
              <a:t>Reporting must follow the specifications and is heavily audited.</a:t>
            </a:r>
          </a:p>
          <a:p>
            <a:pPr marL="228600" lvl="1" indent="-228600">
              <a:lnSpc>
                <a:spcPct val="100000"/>
              </a:lnSpc>
              <a:buClr>
                <a:srgbClr val="FFD400"/>
              </a:buClr>
              <a:buFont typeface="Wingdings" panose="05000000000000000000" pitchFamily="2" charset="2"/>
              <a:buChar char="Ø"/>
            </a:pPr>
            <a:endParaRPr lang="en-US" sz="1400">
              <a:latin typeface="Arial" panose="020B0604020202020204" pitchFamily="34" charset="0"/>
              <a:ea typeface="Centene Sans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109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TC">
      <a:dk1>
        <a:sysClr val="windowText" lastClr="000000"/>
      </a:dk1>
      <a:lt1>
        <a:srgbClr val="FFFFFF"/>
      </a:lt1>
      <a:dk2>
        <a:srgbClr val="000000"/>
      </a:dk2>
      <a:lt2>
        <a:srgbClr val="DDDDDD"/>
      </a:lt2>
      <a:accent1>
        <a:srgbClr val="F58220"/>
      </a:accent1>
      <a:accent2>
        <a:srgbClr val="AAC832"/>
      </a:accent2>
      <a:accent3>
        <a:srgbClr val="FDB913"/>
      </a:accent3>
      <a:accent4>
        <a:srgbClr val="CB177D"/>
      </a:accent4>
      <a:accent5>
        <a:srgbClr val="00B0F0"/>
      </a:accent5>
      <a:accent6>
        <a:srgbClr val="5C068C"/>
      </a:accent6>
      <a:hlink>
        <a:srgbClr val="AAC832"/>
      </a:hlink>
      <a:folHlink>
        <a:srgbClr val="F582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1100" b="1" dirty="0" smtClean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IK Tristate Provider Medical Record Training Slides  -  Read-Only" id="{4D276D41-5099-412F-99F5-798213FA9668}" vid="{9DEC1062-855C-4E26-BF2F-A90C0192494C}"/>
    </a:ext>
  </a:extLst>
</a:theme>
</file>

<file path=ppt/theme/theme2.xml><?xml version="1.0" encoding="utf-8"?>
<a:theme xmlns:a="http://schemas.openxmlformats.org/drawingml/2006/main" name="5_Office Theme">
  <a:themeElements>
    <a:clrScheme name="Orange_HPO_2020">
      <a:dk1>
        <a:srgbClr val="F58220"/>
      </a:dk1>
      <a:lt1>
        <a:srgbClr val="FFFFFF"/>
      </a:lt1>
      <a:dk2>
        <a:srgbClr val="333333"/>
      </a:dk2>
      <a:lt2>
        <a:srgbClr val="DDDDDD"/>
      </a:lt2>
      <a:accent1>
        <a:srgbClr val="F58220"/>
      </a:accent1>
      <a:accent2>
        <a:srgbClr val="CB177D"/>
      </a:accent2>
      <a:accent3>
        <a:srgbClr val="AAC832"/>
      </a:accent3>
      <a:accent4>
        <a:srgbClr val="5C068C"/>
      </a:accent4>
      <a:accent5>
        <a:srgbClr val="FDB913"/>
      </a:accent5>
      <a:accent6>
        <a:srgbClr val="6E6E6E"/>
      </a:accent6>
      <a:hlink>
        <a:srgbClr val="00548C"/>
      </a:hlink>
      <a:folHlink>
        <a:srgbClr val="00AEE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1100" b="1" dirty="0" smtClean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IK Tristate Provider Medical Record Training Slides  -  Read-Only" id="{4D276D41-5099-412F-99F5-798213FA9668}" vid="{0D4AD622-FCDA-4F12-9039-34F7B241A7BC}"/>
    </a:ext>
  </a:extLst>
</a:theme>
</file>

<file path=ppt/theme/theme3.xml><?xml version="1.0" encoding="utf-8"?>
<a:theme xmlns:a="http://schemas.openxmlformats.org/drawingml/2006/main" name="Office Theme">
  <a:themeElements>
    <a:clrScheme name="Orange_HPO_2020">
      <a:dk1>
        <a:srgbClr val="F58220"/>
      </a:dk1>
      <a:lt1>
        <a:srgbClr val="FFFFFF"/>
      </a:lt1>
      <a:dk2>
        <a:srgbClr val="333333"/>
      </a:dk2>
      <a:lt2>
        <a:srgbClr val="DDDDDD"/>
      </a:lt2>
      <a:accent1>
        <a:srgbClr val="F58220"/>
      </a:accent1>
      <a:accent2>
        <a:srgbClr val="CB177D"/>
      </a:accent2>
      <a:accent3>
        <a:srgbClr val="AAC832"/>
      </a:accent3>
      <a:accent4>
        <a:srgbClr val="5C068C"/>
      </a:accent4>
      <a:accent5>
        <a:srgbClr val="FDB913"/>
      </a:accent5>
      <a:accent6>
        <a:srgbClr val="6E6E6E"/>
      </a:accent6>
      <a:hlink>
        <a:srgbClr val="00548C"/>
      </a:hlink>
      <a:folHlink>
        <a:srgbClr val="00AEE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1100" b="1" dirty="0" smtClean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IK Tristate Provider Medical Record Training Slides  -  Read-Only" id="{4D276D41-5099-412F-99F5-798213FA9668}" vid="{409EE521-4BB4-48C7-AACB-ED6CCFC37C7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44B232F10FFF4086F6694695D23B18" ma:contentTypeVersion="16" ma:contentTypeDescription="Create a new document." ma:contentTypeScope="" ma:versionID="e8c2586e454c37ae7d49b41101cd3813">
  <xsd:schema xmlns:xsd="http://www.w3.org/2001/XMLSchema" xmlns:xs="http://www.w3.org/2001/XMLSchema" xmlns:p="http://schemas.microsoft.com/office/2006/metadata/properties" xmlns:ns1="http://schemas.microsoft.com/sharepoint/v3" xmlns:ns2="41381ee1-9eb2-489c-b884-7d7d98a6c63d" xmlns:ns3="d7cb5cea-d0cd-42e6-b931-ace390c496e7" targetNamespace="http://schemas.microsoft.com/office/2006/metadata/properties" ma:root="true" ma:fieldsID="dcc1eba7922bd8c6f93fd22615d2d086" ns1:_="" ns2:_="" ns3:_="">
    <xsd:import namespace="http://schemas.microsoft.com/sharepoint/v3"/>
    <xsd:import namespace="41381ee1-9eb2-489c-b884-7d7d98a6c63d"/>
    <xsd:import namespace="d7cb5cea-d0cd-42e6-b931-ace390c496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381ee1-9eb2-489c-b884-7d7d98a6c6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f5b6eb6-f54a-42b0-9e53-661be12ae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b5cea-d0cd-42e6-b931-ace390c496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3ae1ffd-fa9a-4806-b28b-595802e0481b}" ma:internalName="TaxCatchAll" ma:showField="CatchAllData" ma:web="d7cb5cea-d0cd-42e6-b931-ace390c496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7cb5cea-d0cd-42e6-b931-ace390c496e7">
      <UserInfo>
        <DisplayName/>
        <AccountId xsi:nil="true"/>
        <AccountType/>
      </UserInfo>
    </SharedWithUsers>
    <lcf76f155ced4ddcb4097134ff3c332f xmlns="41381ee1-9eb2-489c-b884-7d7d98a6c63d">
      <Terms xmlns="http://schemas.microsoft.com/office/infopath/2007/PartnerControls"/>
    </lcf76f155ced4ddcb4097134ff3c332f>
    <TaxCatchAll xmlns="d7cb5cea-d0cd-42e6-b931-ace390c496e7" xsi:nil="true"/>
    <MediaLengthInSeconds xmlns="41381ee1-9eb2-489c-b884-7d7d98a6c63d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6B8503F-AD5C-4FF9-B8E4-B00824DA9576}">
  <ds:schemaRefs>
    <ds:schemaRef ds:uri="41381ee1-9eb2-489c-b884-7d7d98a6c63d"/>
    <ds:schemaRef ds:uri="d7cb5cea-d0cd-42e6-b931-ace390c496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C182363-D5D3-4A6F-A288-69483008F0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F4EA0-07DA-49A7-8628-1D27F92BFB39}">
  <ds:schemaRefs>
    <ds:schemaRef ds:uri="http://schemas.microsoft.com/sharepoint/v3"/>
    <ds:schemaRef ds:uri="http://schemas.microsoft.com/office/2006/documentManagement/types"/>
    <ds:schemaRef ds:uri="d7cb5cea-d0cd-42e6-b931-ace390c496e7"/>
    <ds:schemaRef ds:uri="http://purl.org/dc/dcmitype/"/>
    <ds:schemaRef ds:uri="http://www.w3.org/XML/1998/namespace"/>
    <ds:schemaRef ds:uri="41381ee1-9eb2-489c-b884-7d7d98a6c63d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MIK Tristate Provider Medical Record Training Slides_Ericas Comments.11.15.24-CNCLFY6HLS3</Template>
  <TotalTime>1177</TotalTime>
  <Words>2712</Words>
  <Application>Microsoft Office PowerPoint</Application>
  <PresentationFormat>Widescreen</PresentationFormat>
  <Paragraphs>379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Centene Sans</vt:lpstr>
      <vt:lpstr>Courier New</vt:lpstr>
      <vt:lpstr>Symbol</vt:lpstr>
      <vt:lpstr>Wingdings</vt:lpstr>
      <vt:lpstr>1_Office Theme</vt:lpstr>
      <vt:lpstr>5_Office Theme</vt:lpstr>
      <vt:lpstr>Office Theme</vt:lpstr>
      <vt:lpstr>Provider Medical Record HEDIS® Hybrid Training</vt:lpstr>
      <vt:lpstr>Thank you for attending!</vt:lpstr>
      <vt:lpstr>Introduction to HEDIS®</vt:lpstr>
      <vt:lpstr>HEDIS stands for:  Healthcare Effectiveness Data and Information Set </vt:lpstr>
      <vt:lpstr>Value of HEDIS </vt:lpstr>
      <vt:lpstr>HEDIS Data Sources</vt:lpstr>
      <vt:lpstr>Hybrid Season </vt:lpstr>
      <vt:lpstr>HEDIS Hybrid</vt:lpstr>
      <vt:lpstr>HEDIS Technical Specifications</vt:lpstr>
      <vt:lpstr>HEDIS Medical Record Process</vt:lpstr>
      <vt:lpstr>HEDIS Medical Record Process, continued</vt:lpstr>
      <vt:lpstr>HEDIS Practitioner Copying Instructions for Medical Records</vt:lpstr>
      <vt:lpstr>Medical Record Documentation</vt:lpstr>
      <vt:lpstr>Applicable HEDIS Hybrid Measures</vt:lpstr>
      <vt:lpstr>HEDIS Measure for BPD  (Blood Pressure Control for Patients with Diabetes)</vt:lpstr>
      <vt:lpstr>HEDIS Measure for CBP (Controlling High Blood Pressure)</vt:lpstr>
      <vt:lpstr>HEDIS Measure for CCS (Cervical Cancer Screening)</vt:lpstr>
      <vt:lpstr>HEDIS Measure for CIS (Childhood Immunization Status)</vt:lpstr>
      <vt:lpstr>HEDIS Measure for COA (Care for Older Adults)</vt:lpstr>
      <vt:lpstr>HEDIS Measure for EED (Eye Exam for Patients with Diabetes)</vt:lpstr>
      <vt:lpstr>HEDIS Measure for GSD (Glycemic Status Assessment for Patients with Diabetes) </vt:lpstr>
      <vt:lpstr>HEDIS Measure for IMA (Immunizations for Adolescents)</vt:lpstr>
      <vt:lpstr>HEDIS Measure for LSC (Lead Screening in Children)</vt:lpstr>
      <vt:lpstr>HEDIS Measure for PPC (Prenatal and Postpartum Care)</vt:lpstr>
      <vt:lpstr>HEDIS Measure for TRC (Transitions of Care)</vt:lpstr>
      <vt:lpstr>HEDIS Measure for TRC, continued  </vt:lpstr>
      <vt:lpstr>HEDIS Measure for WCC (Weight Assessment &amp; Counseling for Nutrition and Physical Activity for Children/Adolescents)</vt:lpstr>
      <vt:lpstr>Before we close…</vt:lpstr>
      <vt:lpstr>Questions?</vt:lpstr>
    </vt:vector>
  </TitlesOfParts>
  <Company>Centene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 - Provider Medical Record HEDIS® Hybrid Training - Measure Year 2024</dc:title>
  <dc:creator>Kelly Till</dc:creator>
  <cp:lastModifiedBy>Karyn Lee</cp:lastModifiedBy>
  <cp:revision>61</cp:revision>
  <dcterms:created xsi:type="dcterms:W3CDTF">2024-11-15T20:46:54Z</dcterms:created>
  <dcterms:modified xsi:type="dcterms:W3CDTF">2025-02-03T22:36:08Z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0x010100FB44B232F10FFF4086F6694695D23B18</vt:lpwstr>
  </property>
  <property fmtid="{D5CDD505-2E9C-101B-9397-08002B2CF9AE}" pid="3" name="MSIP_Label_5a776955-85f6-4fec-9553-96dd3e0373c4_Enabled">
    <vt:lpwstr>true</vt:lpwstr>
  </property>
  <property fmtid="{D5CDD505-2E9C-101B-9397-08002B2CF9AE}" pid="4" name="MSIP_Label_5a776955-85f6-4fec-9553-96dd3e0373c4_SetDate">
    <vt:lpwstr>2022-03-04T20:07:33Z</vt:lpwstr>
  </property>
  <property fmtid="{D5CDD505-2E9C-101B-9397-08002B2CF9AE}" pid="5" name="MSIP_Label_5a776955-85f6-4fec-9553-96dd3e0373c4_Method">
    <vt:lpwstr>Standard</vt:lpwstr>
  </property>
  <property fmtid="{D5CDD505-2E9C-101B-9397-08002B2CF9AE}" pid="6" name="MSIP_Label_5a776955-85f6-4fec-9553-96dd3e0373c4_Name">
    <vt:lpwstr>Confidential</vt:lpwstr>
  </property>
  <property fmtid="{D5CDD505-2E9C-101B-9397-08002B2CF9AE}" pid="7" name="MSIP_Label_5a776955-85f6-4fec-9553-96dd3e0373c4_SiteId">
    <vt:lpwstr>f45ccc07-e57e-4d15-bf6f-f6cbccd2d395</vt:lpwstr>
  </property>
  <property fmtid="{D5CDD505-2E9C-101B-9397-08002B2CF9AE}" pid="8" name="MSIP_Label_5a776955-85f6-4fec-9553-96dd3e0373c4_ActionId">
    <vt:lpwstr>45f75be7-a369-43b4-ada3-9f8c77637e12</vt:lpwstr>
  </property>
  <property fmtid="{D5CDD505-2E9C-101B-9397-08002B2CF9AE}" pid="9" name="MSIP_Label_5a776955-85f6-4fec-9553-96dd3e0373c4_ContentBits">
    <vt:lpwstr>0</vt:lpwstr>
  </property>
  <property fmtid="{D5CDD505-2E9C-101B-9397-08002B2CF9AE}" pid="10" name="Order">
    <vt:r8>57300</vt:r8>
  </property>
  <property fmtid="{D5CDD505-2E9C-101B-9397-08002B2CF9AE}" pid="11" name="xd_Signature">
    <vt:bool>false</vt:bool>
  </property>
  <property fmtid="{D5CDD505-2E9C-101B-9397-08002B2CF9AE}" pid="12" name="_ColorTag">
    <vt:lpwstr/>
  </property>
  <property fmtid="{D5CDD505-2E9C-101B-9397-08002B2CF9AE}" pid="13" name="xd_ProgID">
    <vt:lpwstr/>
  </property>
  <property fmtid="{D5CDD505-2E9C-101B-9397-08002B2CF9AE}" pid="14" name="_ExtendedDescription">
    <vt:lpwstr/>
  </property>
  <property fmtid="{D5CDD505-2E9C-101B-9397-08002B2CF9AE}" pid="15" name="TriggerFlowInfo">
    <vt:lpwstr/>
  </property>
  <property fmtid="{D5CDD505-2E9C-101B-9397-08002B2CF9AE}" pid="16" name="_ColorHex">
    <vt:lpwstr/>
  </property>
  <property fmtid="{D5CDD505-2E9C-101B-9397-08002B2CF9AE}" pid="17" name="_Emoji">
    <vt:lpwstr/>
  </property>
  <property fmtid="{D5CDD505-2E9C-101B-9397-08002B2CF9AE}" pid="18" name="ComplianceAssetId">
    <vt:lpwstr/>
  </property>
  <property fmtid="{D5CDD505-2E9C-101B-9397-08002B2CF9AE}" pid="19" name="TemplateUrl">
    <vt:lpwstr/>
  </property>
  <property fmtid="{D5CDD505-2E9C-101B-9397-08002B2CF9AE}" pid="20" name="MediaServiceImageTags">
    <vt:lpwstr/>
  </property>
</Properties>
</file>